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3" r:id="rId8"/>
    <p:sldId id="264" r:id="rId9"/>
    <p:sldId id="265" r:id="rId10"/>
  </p:sldIdLst>
  <p:sldSz cx="9144000" cy="5143500" type="screen16x9"/>
  <p:notesSz cx="6858000" cy="9144000"/>
  <p:embeddedFontLst>
    <p:embeddedFont>
      <p:font typeface="Raleway" panose="020B0604020202020204" charset="0"/>
      <p:regular r:id="rId12"/>
      <p:bold r:id="rId13"/>
      <p:italic r:id="rId14"/>
      <p:boldItalic r:id="rId15"/>
    </p:embeddedFont>
    <p:embeddedFont>
      <p:font typeface="Raleway ExtraBold" panose="020B0604020202020204" charset="0"/>
      <p:bold r:id="rId16"/>
      <p:boldItalic r:id="rId17"/>
    </p:embeddedFont>
    <p:embeddedFont>
      <p:font typeface="Calibri" panose="020F0502020204030204" pitchFamily="34" charset="0"/>
      <p:regular r:id="rId18"/>
      <p:bold r:id="rId19"/>
      <p:italic r:id="rId20"/>
      <p:boldItalic r:id="rId21"/>
    </p:embeddedFont>
    <p:embeddedFont>
      <p:font typeface="Work Sans Light" panose="020B0604020202020204" charset="0"/>
      <p:regular r:id="rId22"/>
      <p:bold r:id="rId23"/>
    </p:embeddedFont>
    <p:embeddedFont>
      <p:font typeface="Peanut Crunch DEMO" pitchFamily="50" charset="0"/>
      <p:regular r:id="rId24"/>
    </p:embeddedFont>
    <p:embeddedFont>
      <p:font typeface="Work Sans" panose="020B0604020202020204" charset="0"/>
      <p:regular r:id="rId25"/>
      <p:bold r:id="rId26"/>
    </p:embeddedFont>
    <p:embeddedFont>
      <p:font typeface="Tw Cen MT Condensed" panose="020B0606020104020203"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F3BAD6-5C3C-4294-94E0-E8DD8AEF680D}">
  <a:tblStyle styleId="{C0F3BAD6-5C3C-4294-94E0-E8DD8AEF680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353775" y="3795498"/>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6654971" y="-410153"/>
            <a:ext cx="2805957" cy="2661973"/>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017770" y="693100"/>
            <a:ext cx="1910145" cy="17012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rot="986735">
            <a:off x="654370" y="3671524"/>
            <a:ext cx="2361497" cy="11609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7283088">
            <a:off x="8001790" y="3285780"/>
            <a:ext cx="1578088" cy="1381267"/>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rot="-10155561">
            <a:off x="-945733" y="1047694"/>
            <a:ext cx="3985308" cy="1963944"/>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71725" y="550602"/>
            <a:ext cx="1123676" cy="1157073"/>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txBox="1">
            <a:spLocks noGrp="1"/>
          </p:cNvSpPr>
          <p:nvPr>
            <p:ph type="ctrTitle"/>
          </p:nvPr>
        </p:nvSpPr>
        <p:spPr>
          <a:xfrm>
            <a:off x="1216025" y="1991825"/>
            <a:ext cx="6711900" cy="1159800"/>
          </a:xfrm>
          <a:prstGeom prst="rect">
            <a:avLst/>
          </a:prstGeom>
        </p:spPr>
        <p:txBody>
          <a:bodyPr spcFirstLastPara="1" wrap="square" lIns="0" tIns="0" rIns="0" bIns="0"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8"/>
        <p:cNvGrpSpPr/>
        <p:nvPr/>
      </p:nvGrpSpPr>
      <p:grpSpPr>
        <a:xfrm>
          <a:off x="0" y="0"/>
          <a:ext cx="0" cy="0"/>
          <a:chOff x="0" y="0"/>
          <a:chExt cx="0" cy="0"/>
        </a:xfrm>
      </p:grpSpPr>
      <p:sp>
        <p:nvSpPr>
          <p:cNvPr id="19" name="Google Shape;19;p3"/>
          <p:cNvSpPr/>
          <p:nvPr/>
        </p:nvSpPr>
        <p:spPr>
          <a:xfrm>
            <a:off x="-363974" y="-139386"/>
            <a:ext cx="2380859" cy="2120450"/>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3"/>
          <p:cNvSpPr/>
          <p:nvPr/>
        </p:nvSpPr>
        <p:spPr>
          <a:xfrm>
            <a:off x="538350" y="11803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3"/>
          <p:cNvSpPr/>
          <p:nvPr/>
        </p:nvSpPr>
        <p:spPr>
          <a:xfrm rot="3886626">
            <a:off x="5504907" y="3800569"/>
            <a:ext cx="2184896"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3"/>
          <p:cNvSpPr/>
          <p:nvPr/>
        </p:nvSpPr>
        <p:spPr>
          <a:xfrm rot="-10114520">
            <a:off x="6110162" y="-457878"/>
            <a:ext cx="3531172" cy="1733961"/>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6891075" y="304795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216025" y="1888150"/>
            <a:ext cx="6711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5" name="Google Shape;25;p3"/>
          <p:cNvSpPr txBox="1">
            <a:spLocks noGrp="1"/>
          </p:cNvSpPr>
          <p:nvPr>
            <p:ph type="subTitle" idx="1"/>
          </p:nvPr>
        </p:nvSpPr>
        <p:spPr>
          <a:xfrm>
            <a:off x="1216025" y="3144854"/>
            <a:ext cx="6711900" cy="7848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lt1"/>
                </a:solidFill>
              </a:defRPr>
            </a:lvl1pPr>
            <a:lvl2pPr lvl="1" rtl="0">
              <a:spcBef>
                <a:spcPts val="0"/>
              </a:spcBef>
              <a:spcAft>
                <a:spcPts val="0"/>
              </a:spcAft>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26" name="Google Shape;26;p3"/>
          <p:cNvSpPr/>
          <p:nvPr/>
        </p:nvSpPr>
        <p:spPr>
          <a:xfrm rot="-1859257">
            <a:off x="7432020" y="368594"/>
            <a:ext cx="1201023" cy="1494418"/>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
        <p:cNvGrpSpPr/>
        <p:nvPr/>
      </p:nvGrpSpPr>
      <p:grpSpPr>
        <a:xfrm>
          <a:off x="0" y="0"/>
          <a:ext cx="0" cy="0"/>
          <a:chOff x="0" y="0"/>
          <a:chExt cx="0" cy="0"/>
        </a:xfrm>
      </p:grpSpPr>
      <p:sp>
        <p:nvSpPr>
          <p:cNvPr id="28" name="Google Shape;28;p4"/>
          <p:cNvSpPr/>
          <p:nvPr/>
        </p:nvSpPr>
        <p:spPr>
          <a:xfrm>
            <a:off x="841169" y="534700"/>
            <a:ext cx="1445085" cy="1017492"/>
          </a:xfrm>
          <a:custGeom>
            <a:avLst/>
            <a:gdLst/>
            <a:ahLst/>
            <a:cxnLst/>
            <a:rect l="l" t="t" r="r" b="b"/>
            <a:pathLst>
              <a:path w="3176012" h="1017492" extrusionOk="0">
                <a:moveTo>
                  <a:pt x="3132430" y="666969"/>
                </a:moveTo>
                <a:cubicBezTo>
                  <a:pt x="3048872" y="666537"/>
                  <a:pt x="2965324" y="665692"/>
                  <a:pt x="2881784" y="664435"/>
                </a:cubicBezTo>
                <a:cubicBezTo>
                  <a:pt x="2911457" y="560567"/>
                  <a:pt x="2629330" y="585051"/>
                  <a:pt x="2573160" y="581778"/>
                </a:cubicBezTo>
                <a:cubicBezTo>
                  <a:pt x="2431445" y="573528"/>
                  <a:pt x="2289782" y="566179"/>
                  <a:pt x="2148177" y="556069"/>
                </a:cubicBezTo>
                <a:cubicBezTo>
                  <a:pt x="2240727" y="555874"/>
                  <a:pt x="2333276" y="556663"/>
                  <a:pt x="2425825" y="558434"/>
                </a:cubicBezTo>
                <a:cubicBezTo>
                  <a:pt x="2478456" y="559458"/>
                  <a:pt x="2566166" y="581688"/>
                  <a:pt x="2608316" y="544824"/>
                </a:cubicBezTo>
                <a:cubicBezTo>
                  <a:pt x="2634593" y="521856"/>
                  <a:pt x="2642475" y="479653"/>
                  <a:pt x="2616256" y="454663"/>
                </a:cubicBezTo>
                <a:cubicBezTo>
                  <a:pt x="2579265" y="419407"/>
                  <a:pt x="2438011" y="441313"/>
                  <a:pt x="2389146" y="440574"/>
                </a:cubicBezTo>
                <a:lnTo>
                  <a:pt x="2590602" y="434326"/>
                </a:lnTo>
                <a:cubicBezTo>
                  <a:pt x="2632162" y="433030"/>
                  <a:pt x="2693051" y="443302"/>
                  <a:pt x="2728454" y="417158"/>
                </a:cubicBezTo>
                <a:cubicBezTo>
                  <a:pt x="2747899" y="402816"/>
                  <a:pt x="2767078" y="370360"/>
                  <a:pt x="2757894" y="345130"/>
                </a:cubicBezTo>
                <a:cubicBezTo>
                  <a:pt x="2742714" y="303452"/>
                  <a:pt x="2686115" y="313698"/>
                  <a:pt x="2651477" y="312804"/>
                </a:cubicBezTo>
                <a:cubicBezTo>
                  <a:pt x="2660837" y="294068"/>
                  <a:pt x="2663839" y="264911"/>
                  <a:pt x="2646986" y="248728"/>
                </a:cubicBezTo>
                <a:cubicBezTo>
                  <a:pt x="2680120" y="248423"/>
                  <a:pt x="3024562" y="270607"/>
                  <a:pt x="2933268" y="147860"/>
                </a:cubicBezTo>
                <a:cubicBezTo>
                  <a:pt x="2897146" y="99292"/>
                  <a:pt x="2784741" y="141185"/>
                  <a:pt x="2733730" y="129746"/>
                </a:cubicBezTo>
                <a:cubicBezTo>
                  <a:pt x="2687191" y="119318"/>
                  <a:pt x="2712340" y="113978"/>
                  <a:pt x="2674228" y="92714"/>
                </a:cubicBezTo>
                <a:cubicBezTo>
                  <a:pt x="2645243" y="76512"/>
                  <a:pt x="2577937" y="90329"/>
                  <a:pt x="2545541" y="90608"/>
                </a:cubicBezTo>
                <a:cubicBezTo>
                  <a:pt x="2178679" y="93790"/>
                  <a:pt x="1798168" y="126162"/>
                  <a:pt x="1433755" y="84322"/>
                </a:cubicBezTo>
                <a:cubicBezTo>
                  <a:pt x="1250435" y="63272"/>
                  <a:pt x="1068009" y="35204"/>
                  <a:pt x="884694" y="14329"/>
                </a:cubicBezTo>
                <a:cubicBezTo>
                  <a:pt x="735538" y="-2670"/>
                  <a:pt x="577346" y="-17628"/>
                  <a:pt x="437822" y="50816"/>
                </a:cubicBezTo>
                <a:cubicBezTo>
                  <a:pt x="408273" y="65313"/>
                  <a:pt x="379241" y="98372"/>
                  <a:pt x="350878" y="109668"/>
                </a:cubicBezTo>
                <a:cubicBezTo>
                  <a:pt x="319765" y="122060"/>
                  <a:pt x="256894" y="110485"/>
                  <a:pt x="223021" y="110776"/>
                </a:cubicBezTo>
                <a:cubicBezTo>
                  <a:pt x="169871" y="111243"/>
                  <a:pt x="91482" y="94445"/>
                  <a:pt x="65516" y="156032"/>
                </a:cubicBezTo>
                <a:cubicBezTo>
                  <a:pt x="14771" y="276459"/>
                  <a:pt x="346820" y="226382"/>
                  <a:pt x="407333" y="225857"/>
                </a:cubicBezTo>
                <a:cubicBezTo>
                  <a:pt x="382988" y="261223"/>
                  <a:pt x="391356" y="241942"/>
                  <a:pt x="371547" y="263673"/>
                </a:cubicBezTo>
                <a:cubicBezTo>
                  <a:pt x="362285" y="273835"/>
                  <a:pt x="349860" y="279920"/>
                  <a:pt x="342859" y="293031"/>
                </a:cubicBezTo>
                <a:cubicBezTo>
                  <a:pt x="330422" y="316362"/>
                  <a:pt x="329650" y="341741"/>
                  <a:pt x="348609" y="360995"/>
                </a:cubicBezTo>
                <a:cubicBezTo>
                  <a:pt x="372423" y="385175"/>
                  <a:pt x="435347" y="372596"/>
                  <a:pt x="466199" y="373400"/>
                </a:cubicBezTo>
                <a:lnTo>
                  <a:pt x="651867" y="378221"/>
                </a:lnTo>
                <a:cubicBezTo>
                  <a:pt x="573879" y="380645"/>
                  <a:pt x="441213" y="359583"/>
                  <a:pt x="368747" y="390892"/>
                </a:cubicBezTo>
                <a:cubicBezTo>
                  <a:pt x="343385" y="401851"/>
                  <a:pt x="318806" y="428856"/>
                  <a:pt x="321827" y="458480"/>
                </a:cubicBezTo>
                <a:cubicBezTo>
                  <a:pt x="326746" y="506685"/>
                  <a:pt x="371898" y="503503"/>
                  <a:pt x="409582" y="508026"/>
                </a:cubicBezTo>
                <a:cubicBezTo>
                  <a:pt x="386553" y="531241"/>
                  <a:pt x="371943" y="584630"/>
                  <a:pt x="411339" y="600884"/>
                </a:cubicBezTo>
                <a:cubicBezTo>
                  <a:pt x="343405" y="598350"/>
                  <a:pt x="166928" y="556814"/>
                  <a:pt x="131772" y="635880"/>
                </a:cubicBezTo>
                <a:cubicBezTo>
                  <a:pt x="90289" y="729204"/>
                  <a:pt x="255649" y="721246"/>
                  <a:pt x="307801" y="727908"/>
                </a:cubicBezTo>
                <a:cubicBezTo>
                  <a:pt x="246264" y="741738"/>
                  <a:pt x="233864" y="812043"/>
                  <a:pt x="286249" y="840461"/>
                </a:cubicBezTo>
                <a:cubicBezTo>
                  <a:pt x="316266" y="856741"/>
                  <a:pt x="382177" y="852127"/>
                  <a:pt x="416433" y="856054"/>
                </a:cubicBezTo>
                <a:cubicBezTo>
                  <a:pt x="459851" y="861049"/>
                  <a:pt x="503294" y="865849"/>
                  <a:pt x="546760" y="870455"/>
                </a:cubicBezTo>
                <a:lnTo>
                  <a:pt x="307074" y="867571"/>
                </a:lnTo>
                <a:cubicBezTo>
                  <a:pt x="234078" y="866696"/>
                  <a:pt x="137690" y="848886"/>
                  <a:pt x="67396" y="864693"/>
                </a:cubicBezTo>
                <a:cubicBezTo>
                  <a:pt x="34339" y="872127"/>
                  <a:pt x="1522" y="890137"/>
                  <a:pt x="64" y="929676"/>
                </a:cubicBezTo>
                <a:cubicBezTo>
                  <a:pt x="-1912" y="983266"/>
                  <a:pt x="42072" y="980823"/>
                  <a:pt x="83198" y="981970"/>
                </a:cubicBezTo>
                <a:cubicBezTo>
                  <a:pt x="403995" y="990907"/>
                  <a:pt x="725407" y="989695"/>
                  <a:pt x="1046308" y="993552"/>
                </a:cubicBezTo>
                <a:lnTo>
                  <a:pt x="2007104" y="1005107"/>
                </a:lnTo>
                <a:lnTo>
                  <a:pt x="2216500" y="1007628"/>
                </a:lnTo>
                <a:cubicBezTo>
                  <a:pt x="2281116" y="1008406"/>
                  <a:pt x="2380661" y="1029870"/>
                  <a:pt x="2442301" y="1008062"/>
                </a:cubicBezTo>
                <a:cubicBezTo>
                  <a:pt x="2472610" y="997343"/>
                  <a:pt x="2504525" y="959819"/>
                  <a:pt x="2492366" y="924777"/>
                </a:cubicBezTo>
                <a:cubicBezTo>
                  <a:pt x="2474159" y="872366"/>
                  <a:pt x="2381750" y="891530"/>
                  <a:pt x="2340339" y="890376"/>
                </a:cubicBezTo>
                <a:cubicBezTo>
                  <a:pt x="2462000" y="767804"/>
                  <a:pt x="2123203" y="781913"/>
                  <a:pt x="2079834" y="779146"/>
                </a:cubicBezTo>
                <a:cubicBezTo>
                  <a:pt x="2324102" y="782416"/>
                  <a:pt x="2568385" y="784145"/>
                  <a:pt x="2812683" y="784331"/>
                </a:cubicBezTo>
                <a:cubicBezTo>
                  <a:pt x="2871480" y="784361"/>
                  <a:pt x="2930277" y="784307"/>
                  <a:pt x="2989075" y="784168"/>
                </a:cubicBezTo>
                <a:cubicBezTo>
                  <a:pt x="3032100" y="784065"/>
                  <a:pt x="3097105" y="797474"/>
                  <a:pt x="3136247" y="778206"/>
                </a:cubicBezTo>
                <a:cubicBezTo>
                  <a:pt x="3182345" y="755575"/>
                  <a:pt x="3205465" y="667332"/>
                  <a:pt x="3132430" y="666969"/>
                </a:cubicBezTo>
                <a:close/>
                <a:moveTo>
                  <a:pt x="587432" y="607728"/>
                </a:moveTo>
                <a:cubicBezTo>
                  <a:pt x="565083" y="606864"/>
                  <a:pt x="542732" y="605999"/>
                  <a:pt x="520380" y="605135"/>
                </a:cubicBezTo>
                <a:lnTo>
                  <a:pt x="750245" y="605135"/>
                </a:lnTo>
                <a:cubicBezTo>
                  <a:pt x="745967" y="625232"/>
                  <a:pt x="610922" y="608687"/>
                  <a:pt x="587432" y="60772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4"/>
          <p:cNvSpPr txBox="1">
            <a:spLocks noGrp="1"/>
          </p:cNvSpPr>
          <p:nvPr>
            <p:ph type="body" idx="1"/>
          </p:nvPr>
        </p:nvSpPr>
        <p:spPr>
          <a:xfrm>
            <a:off x="1216025" y="1552200"/>
            <a:ext cx="5456700" cy="2304000"/>
          </a:xfrm>
          <a:prstGeom prst="rect">
            <a:avLst/>
          </a:prstGeom>
        </p:spPr>
        <p:txBody>
          <a:bodyPr spcFirstLastPara="1" wrap="square" lIns="0" tIns="0" rIns="0" bIns="0" anchor="t" anchorCtr="0">
            <a:noAutofit/>
          </a:bodyPr>
          <a:lstStyle>
            <a:lvl1pPr marL="457200" lvl="0" indent="-419100" rtl="0">
              <a:lnSpc>
                <a:spcPct val="115000"/>
              </a:lnSpc>
              <a:spcBef>
                <a:spcPts val="600"/>
              </a:spcBef>
              <a:spcAft>
                <a:spcPts val="0"/>
              </a:spcAft>
              <a:buSzPts val="3000"/>
              <a:buChar char="✘"/>
              <a:defRPr sz="3000"/>
            </a:lvl1pPr>
            <a:lvl2pPr marL="914400" lvl="1" indent="-419100" rtl="0">
              <a:lnSpc>
                <a:spcPct val="115000"/>
              </a:lnSpc>
              <a:spcBef>
                <a:spcPts val="0"/>
              </a:spcBef>
              <a:spcAft>
                <a:spcPts val="0"/>
              </a:spcAft>
              <a:buSzPts val="3000"/>
              <a:buChar char="✗"/>
              <a:defRPr sz="3000"/>
            </a:lvl2pPr>
            <a:lvl3pPr marL="1371600" lvl="2" indent="-419100" rtl="0">
              <a:lnSpc>
                <a:spcPct val="115000"/>
              </a:lnSpc>
              <a:spcBef>
                <a:spcPts val="0"/>
              </a:spcBef>
              <a:spcAft>
                <a:spcPts val="0"/>
              </a:spcAft>
              <a:buSzPts val="3000"/>
              <a:buChar char="■"/>
              <a:defRPr sz="3000"/>
            </a:lvl3pPr>
            <a:lvl4pPr marL="1828800" lvl="3" indent="-419100" rtl="0">
              <a:lnSpc>
                <a:spcPct val="115000"/>
              </a:lnSpc>
              <a:spcBef>
                <a:spcPts val="0"/>
              </a:spcBef>
              <a:spcAft>
                <a:spcPts val="0"/>
              </a:spcAft>
              <a:buSzPts val="3000"/>
              <a:buChar char="●"/>
              <a:defRPr sz="3000"/>
            </a:lvl4pPr>
            <a:lvl5pPr marL="2286000" lvl="4" indent="-419100" rtl="0">
              <a:lnSpc>
                <a:spcPct val="115000"/>
              </a:lnSpc>
              <a:spcBef>
                <a:spcPts val="0"/>
              </a:spcBef>
              <a:spcAft>
                <a:spcPts val="0"/>
              </a:spcAft>
              <a:buSzPts val="3000"/>
              <a:buChar char="○"/>
              <a:defRPr sz="3000"/>
            </a:lvl5pPr>
            <a:lvl6pPr marL="2743200" lvl="5" indent="-419100" rtl="0">
              <a:lnSpc>
                <a:spcPct val="115000"/>
              </a:lnSpc>
              <a:spcBef>
                <a:spcPts val="0"/>
              </a:spcBef>
              <a:spcAft>
                <a:spcPts val="0"/>
              </a:spcAft>
              <a:buSzPts val="3000"/>
              <a:buChar char="■"/>
              <a:defRPr sz="3000"/>
            </a:lvl6pPr>
            <a:lvl7pPr marL="3200400" lvl="6" indent="-419100" rtl="0">
              <a:lnSpc>
                <a:spcPct val="115000"/>
              </a:lnSpc>
              <a:spcBef>
                <a:spcPts val="0"/>
              </a:spcBef>
              <a:spcAft>
                <a:spcPts val="0"/>
              </a:spcAft>
              <a:buSzPts val="3000"/>
              <a:buChar char="●"/>
              <a:defRPr sz="3000"/>
            </a:lvl7pPr>
            <a:lvl8pPr marL="3657600" lvl="7" indent="-419100" rtl="0">
              <a:lnSpc>
                <a:spcPct val="115000"/>
              </a:lnSpc>
              <a:spcBef>
                <a:spcPts val="0"/>
              </a:spcBef>
              <a:spcAft>
                <a:spcPts val="0"/>
              </a:spcAft>
              <a:buSzPts val="3000"/>
              <a:buChar char="○"/>
              <a:defRPr sz="3000"/>
            </a:lvl8pPr>
            <a:lvl9pPr marL="4114800" lvl="8" indent="-419100">
              <a:lnSpc>
                <a:spcPct val="115000"/>
              </a:lnSpc>
              <a:spcBef>
                <a:spcPts val="0"/>
              </a:spcBef>
              <a:spcAft>
                <a:spcPts val="0"/>
              </a:spcAft>
              <a:buSzPts val="3000"/>
              <a:buChar char="■"/>
              <a:defRPr sz="3000"/>
            </a:lvl9pPr>
          </a:lstStyle>
          <a:p>
            <a:endParaRPr/>
          </a:p>
        </p:txBody>
      </p:sp>
      <p:sp>
        <p:nvSpPr>
          <p:cNvPr id="30" name="Google Shape;30;p4"/>
          <p:cNvSpPr txBox="1"/>
          <p:nvPr/>
        </p:nvSpPr>
        <p:spPr>
          <a:xfrm>
            <a:off x="1216025" y="6289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dk1"/>
                </a:solidFill>
                <a:latin typeface="Raleway"/>
                <a:ea typeface="Raleway"/>
                <a:cs typeface="Raleway"/>
                <a:sym typeface="Raleway"/>
              </a:rPr>
              <a:t>“</a:t>
            </a:r>
            <a:endParaRPr sz="9600" b="1">
              <a:solidFill>
                <a:schemeClr val="dk1"/>
              </a:solidFill>
              <a:latin typeface="Raleway"/>
              <a:ea typeface="Raleway"/>
              <a:cs typeface="Raleway"/>
              <a:sym typeface="Raleway"/>
            </a:endParaRPr>
          </a:p>
        </p:txBody>
      </p:sp>
      <p:sp>
        <p:nvSpPr>
          <p:cNvPr id="31" name="Google Shape;31;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1482850" y="-478441"/>
            <a:ext cx="1691129" cy="1577178"/>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4"/>
          <p:cNvSpPr/>
          <p:nvPr/>
        </p:nvSpPr>
        <p:spPr>
          <a:xfrm>
            <a:off x="7524748" y="2004302"/>
            <a:ext cx="2169605" cy="2139034"/>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4"/>
          <p:cNvSpPr/>
          <p:nvPr/>
        </p:nvSpPr>
        <p:spPr>
          <a:xfrm rot="5828734">
            <a:off x="6579602" y="3865726"/>
            <a:ext cx="2358243" cy="11593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rot="2087446">
            <a:off x="-347111" y="4074972"/>
            <a:ext cx="1577102" cy="138040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000753" y="-218972"/>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sp>
        <p:nvSpPr>
          <p:cNvPr id="38" name="Google Shape;38;p5"/>
          <p:cNvSpPr/>
          <p:nvPr/>
        </p:nvSpPr>
        <p:spPr>
          <a:xfrm>
            <a:off x="-258525" y="-549627"/>
            <a:ext cx="2337836" cy="230489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5"/>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5"/>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5"/>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5"/>
          <p:cNvSpPr/>
          <p:nvPr/>
        </p:nvSpPr>
        <p:spPr>
          <a:xfrm>
            <a:off x="-608751" y="100317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44" name="Google Shape;44;p5"/>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5" name="Google Shape;4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6"/>
          <p:cNvSpPr/>
          <p:nvPr/>
        </p:nvSpPr>
        <p:spPr>
          <a:xfrm>
            <a:off x="-544275" y="322850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6"/>
          <p:cNvSpPr/>
          <p:nvPr/>
        </p:nvSpPr>
        <p:spPr>
          <a:xfrm rot="5400000">
            <a:off x="7272240"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a:off x="685804" y="-380379"/>
            <a:ext cx="2346749" cy="209007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6"/>
          <p:cNvSpPr/>
          <p:nvPr/>
        </p:nvSpPr>
        <p:spPr>
          <a:xfrm>
            <a:off x="8237775" y="436811"/>
            <a:ext cx="1780932" cy="1755838"/>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6"/>
          <p:cNvSpPr/>
          <p:nvPr/>
        </p:nvSpPr>
        <p:spPr>
          <a:xfrm>
            <a:off x="602736" y="4310518"/>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6"/>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53" name="Google Shape;53;p6"/>
          <p:cNvSpPr txBox="1">
            <a:spLocks noGrp="1"/>
          </p:cNvSpPr>
          <p:nvPr>
            <p:ph type="body" idx="1"/>
          </p:nvPr>
        </p:nvSpPr>
        <p:spPr>
          <a:xfrm>
            <a:off x="1216025"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body" idx="2"/>
          </p:nvPr>
        </p:nvSpPr>
        <p:spPr>
          <a:xfrm>
            <a:off x="4939920"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5" name="Google Shape;55;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6"/>
        <p:cNvGrpSpPr/>
        <p:nvPr/>
      </p:nvGrpSpPr>
      <p:grpSpPr>
        <a:xfrm>
          <a:off x="0" y="0"/>
          <a:ext cx="0" cy="0"/>
          <a:chOff x="0" y="0"/>
          <a:chExt cx="0" cy="0"/>
        </a:xfrm>
      </p:grpSpPr>
      <p:sp>
        <p:nvSpPr>
          <p:cNvPr id="57" name="Google Shape;57;p7"/>
          <p:cNvSpPr/>
          <p:nvPr/>
        </p:nvSpPr>
        <p:spPr>
          <a:xfrm>
            <a:off x="7685537" y="1390705"/>
            <a:ext cx="2138785" cy="2202352"/>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7"/>
          <p:cNvSpPr/>
          <p:nvPr/>
        </p:nvSpPr>
        <p:spPr>
          <a:xfrm>
            <a:off x="-628647" y="-96447"/>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7"/>
          <p:cNvSpPr/>
          <p:nvPr/>
        </p:nvSpPr>
        <p:spPr>
          <a:xfrm>
            <a:off x="1183975" y="-519363"/>
            <a:ext cx="1832056" cy="1708609"/>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7"/>
          <p:cNvSpPr/>
          <p:nvPr/>
        </p:nvSpPr>
        <p:spPr>
          <a:xfrm>
            <a:off x="133349" y="3953347"/>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7"/>
          <p:cNvSpPr/>
          <p:nvPr/>
        </p:nvSpPr>
        <p:spPr>
          <a:xfrm rot="4213030">
            <a:off x="-435731" y="3147919"/>
            <a:ext cx="1834203" cy="90173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7"/>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3" name="Google Shape;63;p7"/>
          <p:cNvSpPr txBox="1">
            <a:spLocks noGrp="1"/>
          </p:cNvSpPr>
          <p:nvPr>
            <p:ph type="body" idx="1"/>
          </p:nvPr>
        </p:nvSpPr>
        <p:spPr>
          <a:xfrm>
            <a:off x="1183975"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4" name="Google Shape;64;p7"/>
          <p:cNvSpPr txBox="1">
            <a:spLocks noGrp="1"/>
          </p:cNvSpPr>
          <p:nvPr>
            <p:ph type="body" idx="2"/>
          </p:nvPr>
        </p:nvSpPr>
        <p:spPr>
          <a:xfrm>
            <a:off x="3542027"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5" name="Google Shape;65;p7"/>
          <p:cNvSpPr txBox="1">
            <a:spLocks noGrp="1"/>
          </p:cNvSpPr>
          <p:nvPr>
            <p:ph type="body" idx="3"/>
          </p:nvPr>
        </p:nvSpPr>
        <p:spPr>
          <a:xfrm>
            <a:off x="5900079"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6" name="Google Shape;6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scribbles 2">
  <p:cSld name="BLANK_1_1">
    <p:spTree>
      <p:nvGrpSpPr>
        <p:cNvPr id="1" name="Shape 93"/>
        <p:cNvGrpSpPr/>
        <p:nvPr/>
      </p:nvGrpSpPr>
      <p:grpSpPr>
        <a:xfrm>
          <a:off x="0" y="0"/>
          <a:ext cx="0" cy="0"/>
          <a:chOff x="0" y="0"/>
          <a:chExt cx="0" cy="0"/>
        </a:xfrm>
      </p:grpSpPr>
      <p:sp>
        <p:nvSpPr>
          <p:cNvPr id="94" name="Google Shape;94;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2"/>
          <p:cNvSpPr/>
          <p:nvPr/>
        </p:nvSpPr>
        <p:spPr>
          <a:xfrm>
            <a:off x="-363975" y="-139378"/>
            <a:ext cx="1725952" cy="1537174"/>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833250" y="9898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rot="3883627">
            <a:off x="5783707" y="3854784"/>
            <a:ext cx="1547313"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rot="-10111965">
            <a:off x="7102246" y="-359891"/>
            <a:ext cx="2575201" cy="126462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4738425" y="413380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rot="-1859643">
            <a:off x="7847841" y="325734"/>
            <a:ext cx="945912" cy="1176986"/>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6025" y="1003175"/>
            <a:ext cx="6711900" cy="6231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1pPr>
            <a:lvl2pPr lvl="1">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2pPr>
            <a:lvl3pPr lvl="2">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3pPr>
            <a:lvl4pPr lvl="3">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4pPr>
            <a:lvl5pPr lvl="4">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5pPr>
            <a:lvl6pPr lvl="5">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6pPr>
            <a:lvl7pPr lvl="6">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7pPr>
            <a:lvl8pPr lvl="7">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8pPr>
            <a:lvl9pPr lvl="8">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1216025" y="1863126"/>
            <a:ext cx="6711900" cy="2494200"/>
          </a:xfrm>
          <a:prstGeom prst="rect">
            <a:avLst/>
          </a:prstGeom>
          <a:noFill/>
          <a:ln>
            <a:noFill/>
          </a:ln>
        </p:spPr>
        <p:txBody>
          <a:bodyPr spcFirstLastPara="1" wrap="square" lIns="0" tIns="0" rIns="0" bIns="0" anchor="t" anchorCtr="0">
            <a:noAutofit/>
          </a:bodyPr>
          <a:lstStyle>
            <a:lvl1pPr marL="457200" lvl="0" indent="-342900">
              <a:spcBef>
                <a:spcPts val="600"/>
              </a:spcBef>
              <a:spcAft>
                <a:spcPts val="0"/>
              </a:spcAft>
              <a:buClr>
                <a:schemeClr val="lt1"/>
              </a:buClr>
              <a:buSzPts val="1800"/>
              <a:buFont typeface="Work Sans Light"/>
              <a:buChar char="✘"/>
              <a:defRPr sz="2400">
                <a:solidFill>
                  <a:schemeClr val="dk1"/>
                </a:solidFill>
                <a:latin typeface="Work Sans Light"/>
                <a:ea typeface="Work Sans Light"/>
                <a:cs typeface="Work Sans Light"/>
                <a:sym typeface="Work Sans Light"/>
              </a:defRPr>
            </a:lvl1pPr>
            <a:lvl2pPr marL="914400" lvl="1" indent="-342900">
              <a:spcBef>
                <a:spcPts val="0"/>
              </a:spcBef>
              <a:spcAft>
                <a:spcPts val="0"/>
              </a:spcAft>
              <a:buClr>
                <a:schemeClr val="lt1"/>
              </a:buClr>
              <a:buSzPts val="1800"/>
              <a:buFont typeface="Work Sans Light"/>
              <a:buChar char="✗"/>
              <a:defRPr sz="2400">
                <a:solidFill>
                  <a:schemeClr val="dk1"/>
                </a:solidFill>
                <a:latin typeface="Work Sans Light"/>
                <a:ea typeface="Work Sans Light"/>
                <a:cs typeface="Work Sans Light"/>
                <a:sym typeface="Work Sans Light"/>
              </a:defRPr>
            </a:lvl2pPr>
            <a:lvl3pPr marL="1371600" lvl="2"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3pPr>
            <a:lvl4pPr marL="1828800" lvl="3"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4pPr>
            <a:lvl5pPr marL="2286000" lvl="4"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5pPr>
            <a:lvl6pPr marL="2743200" lvl="5"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6pPr>
            <a:lvl7pPr marL="3200400" lvl="6"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7pPr>
            <a:lvl8pPr marL="3657600" lvl="7"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8pPr>
            <a:lvl9pPr marL="4114800" lvl="8"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dk1"/>
                </a:solidFill>
                <a:latin typeface="Work Sans Light"/>
                <a:ea typeface="Work Sans Light"/>
                <a:cs typeface="Work Sans Light"/>
                <a:sym typeface="Work Sans Light"/>
              </a:defRPr>
            </a:lvl1pPr>
            <a:lvl2pPr lvl="1" algn="r">
              <a:buNone/>
              <a:defRPr sz="1300">
                <a:solidFill>
                  <a:schemeClr val="dk1"/>
                </a:solidFill>
                <a:latin typeface="Work Sans Light"/>
                <a:ea typeface="Work Sans Light"/>
                <a:cs typeface="Work Sans Light"/>
                <a:sym typeface="Work Sans Light"/>
              </a:defRPr>
            </a:lvl2pPr>
            <a:lvl3pPr lvl="2" algn="r">
              <a:buNone/>
              <a:defRPr sz="1300">
                <a:solidFill>
                  <a:schemeClr val="dk1"/>
                </a:solidFill>
                <a:latin typeface="Work Sans Light"/>
                <a:ea typeface="Work Sans Light"/>
                <a:cs typeface="Work Sans Light"/>
                <a:sym typeface="Work Sans Light"/>
              </a:defRPr>
            </a:lvl3pPr>
            <a:lvl4pPr lvl="3" algn="r">
              <a:buNone/>
              <a:defRPr sz="1300">
                <a:solidFill>
                  <a:schemeClr val="dk1"/>
                </a:solidFill>
                <a:latin typeface="Work Sans Light"/>
                <a:ea typeface="Work Sans Light"/>
                <a:cs typeface="Work Sans Light"/>
                <a:sym typeface="Work Sans Light"/>
              </a:defRPr>
            </a:lvl4pPr>
            <a:lvl5pPr lvl="4" algn="r">
              <a:buNone/>
              <a:defRPr sz="1300">
                <a:solidFill>
                  <a:schemeClr val="dk1"/>
                </a:solidFill>
                <a:latin typeface="Work Sans Light"/>
                <a:ea typeface="Work Sans Light"/>
                <a:cs typeface="Work Sans Light"/>
                <a:sym typeface="Work Sans Light"/>
              </a:defRPr>
            </a:lvl5pPr>
            <a:lvl6pPr lvl="5" algn="r">
              <a:buNone/>
              <a:defRPr sz="1300">
                <a:solidFill>
                  <a:schemeClr val="dk1"/>
                </a:solidFill>
                <a:latin typeface="Work Sans Light"/>
                <a:ea typeface="Work Sans Light"/>
                <a:cs typeface="Work Sans Light"/>
                <a:sym typeface="Work Sans Light"/>
              </a:defRPr>
            </a:lvl6pPr>
            <a:lvl7pPr lvl="6" algn="r">
              <a:buNone/>
              <a:defRPr sz="1300">
                <a:solidFill>
                  <a:schemeClr val="dk1"/>
                </a:solidFill>
                <a:latin typeface="Work Sans Light"/>
                <a:ea typeface="Work Sans Light"/>
                <a:cs typeface="Work Sans Light"/>
                <a:sym typeface="Work Sans Light"/>
              </a:defRPr>
            </a:lvl7pPr>
            <a:lvl8pPr lvl="7" algn="r">
              <a:buNone/>
              <a:defRPr sz="1300">
                <a:solidFill>
                  <a:schemeClr val="dk1"/>
                </a:solidFill>
                <a:latin typeface="Work Sans Light"/>
                <a:ea typeface="Work Sans Light"/>
                <a:cs typeface="Work Sans Light"/>
                <a:sym typeface="Work Sans Light"/>
              </a:defRPr>
            </a:lvl8pPr>
            <a:lvl9pPr lvl="8" algn="r">
              <a:buNone/>
              <a:defRPr sz="1300">
                <a:solidFill>
                  <a:schemeClr val="dk1"/>
                </a:solidFill>
                <a:latin typeface="Work Sans Light"/>
                <a:ea typeface="Work Sans Light"/>
                <a:cs typeface="Work Sans Light"/>
                <a:sym typeface="Work Sans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ctrTitle"/>
          </p:nvPr>
        </p:nvSpPr>
        <p:spPr>
          <a:xfrm>
            <a:off x="1216025" y="1918253"/>
            <a:ext cx="67119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latin typeface="Peanut Crunch DEMO" pitchFamily="50" charset="0"/>
              </a:rPr>
              <a:t>Features of an effective communication</a:t>
            </a:r>
            <a:endParaRPr dirty="0">
              <a:latin typeface="Peanut Crunch DEMO" pitchFamily="50"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9" name="Google Shape;119;p15"/>
          <p:cNvSpPr txBox="1">
            <a:spLocks noGrp="1"/>
          </p:cNvSpPr>
          <p:nvPr>
            <p:ph type="body" idx="1"/>
          </p:nvPr>
        </p:nvSpPr>
        <p:spPr>
          <a:xfrm>
            <a:off x="1216025" y="1741888"/>
            <a:ext cx="6908472" cy="1927200"/>
          </a:xfrm>
          <a:prstGeom prst="rect">
            <a:avLst/>
          </a:prstGeom>
        </p:spPr>
        <p:txBody>
          <a:bodyPr spcFirstLastPara="1" wrap="square" lIns="0" tIns="0" rIns="0" bIns="0" anchor="t" anchorCtr="0">
            <a:noAutofit/>
          </a:bodyPr>
          <a:lstStyle/>
          <a:p>
            <a:pPr marL="0" lvl="0" indent="0" algn="ctr">
              <a:buClr>
                <a:schemeClr val="dk1"/>
              </a:buClr>
              <a:buSzPts val="1100"/>
              <a:buNone/>
            </a:pPr>
            <a:r>
              <a:rPr lang="en-US" sz="3200" dirty="0">
                <a:latin typeface="Tw Cen MT Condensed" panose="020B0606020104020203" pitchFamily="34" charset="0"/>
              </a:rPr>
              <a:t>In their pioneer book Effective Public Relations, Professors Broom, </a:t>
            </a:r>
            <a:r>
              <a:rPr lang="en-US" sz="3200" dirty="0" err="1">
                <a:latin typeface="Tw Cen MT Condensed" panose="020B0606020104020203" pitchFamily="34" charset="0"/>
              </a:rPr>
              <a:t>Cutlip</a:t>
            </a:r>
            <a:r>
              <a:rPr lang="en-US" sz="3200" dirty="0">
                <a:latin typeface="Tw Cen MT Condensed" panose="020B0606020104020203" pitchFamily="34" charset="0"/>
              </a:rPr>
              <a:t>, and Center (2012) list the 7 Cs of Effective Communication. This list is widely used today, especially in public relations and advertising.</a:t>
            </a:r>
            <a:endParaRPr sz="3200" dirty="0">
              <a:latin typeface="Tw Cen MT Condensed" panose="020B0606020104020203" pitchFamily="34" charset="0"/>
            </a:endParaRPr>
          </a:p>
        </p:txBody>
      </p:sp>
      <p:sp>
        <p:nvSpPr>
          <p:cNvPr id="121" name="Google Shape;121;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Title 1"/>
          <p:cNvSpPr>
            <a:spLocks noGrp="1"/>
          </p:cNvSpPr>
          <p:nvPr>
            <p:ph type="title"/>
          </p:nvPr>
        </p:nvSpPr>
        <p:spPr/>
        <p:txBody>
          <a:bodyPr/>
          <a:lstStyle/>
          <a:p>
            <a:endParaRPr lang="en-PH"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ctrTitle" idx="4294967295"/>
          </p:nvPr>
        </p:nvSpPr>
        <p:spPr>
          <a:xfrm>
            <a:off x="1408690" y="698095"/>
            <a:ext cx="6074676" cy="1159800"/>
          </a:xfrm>
          <a:prstGeom prst="rect">
            <a:avLst/>
          </a:prstGeom>
        </p:spPr>
        <p:txBody>
          <a:bodyPr spcFirstLastPara="1" wrap="square" lIns="0" tIns="0" rIns="0" bIns="0" anchor="b" anchorCtr="0">
            <a:noAutofit/>
          </a:bodyPr>
          <a:lstStyle/>
          <a:p>
            <a:pPr lvl="0" algn="ctr"/>
            <a:r>
              <a:rPr lang="en-US" sz="5400" b="1" dirty="0">
                <a:latin typeface="Blueberry Regular" panose="02000500000000000000" pitchFamily="50" charset="0"/>
                <a:ea typeface="Work Sans"/>
                <a:cs typeface="Work Sans"/>
                <a:sym typeface="Work Sans"/>
              </a:rPr>
              <a:t>1.) Completeness</a:t>
            </a:r>
            <a:endParaRPr sz="5400" dirty="0">
              <a:latin typeface="Blueberry Regular" panose="02000500000000000000" pitchFamily="50" charset="0"/>
            </a:endParaRPr>
          </a:p>
        </p:txBody>
      </p:sp>
      <p:sp>
        <p:nvSpPr>
          <p:cNvPr id="127" name="Google Shape;127;p16"/>
          <p:cNvSpPr txBox="1">
            <a:spLocks noGrp="1"/>
          </p:cNvSpPr>
          <p:nvPr>
            <p:ph type="subTitle" idx="4294967295"/>
          </p:nvPr>
        </p:nvSpPr>
        <p:spPr>
          <a:xfrm>
            <a:off x="840049" y="2105420"/>
            <a:ext cx="7914885" cy="2186700"/>
          </a:xfrm>
          <a:prstGeom prst="rect">
            <a:avLst/>
          </a:prstGeom>
        </p:spPr>
        <p:txBody>
          <a:bodyPr spcFirstLastPara="1" wrap="square" lIns="0" tIns="0" rIns="0" bIns="0" anchor="t" anchorCtr="0">
            <a:noAutofit/>
          </a:bodyPr>
          <a:lstStyle/>
          <a:p>
            <a:pPr marL="0" lvl="0" indent="0" algn="ctr">
              <a:buNone/>
            </a:pPr>
            <a:r>
              <a:rPr lang="en-US" b="1" dirty="0" smtClean="0">
                <a:latin typeface="Tw Cen MT Condensed" panose="020B0606020104020203" pitchFamily="34" charset="0"/>
                <a:ea typeface="Work Sans"/>
                <a:cs typeface="Work Sans"/>
                <a:sym typeface="Work Sans"/>
              </a:rPr>
              <a:t>- </a:t>
            </a:r>
            <a:r>
              <a:rPr lang="en-US" b="1" dirty="0">
                <a:latin typeface="Tw Cen MT Condensed" panose="020B0606020104020203" pitchFamily="34" charset="0"/>
                <a:ea typeface="Work Sans"/>
                <a:cs typeface="Work Sans"/>
                <a:sym typeface="Work Sans"/>
              </a:rPr>
              <a:t>Complete communication is essential to the quality of the communication process in general. Hence, Communication should include everything that the receiver needs to hear for him/her to respond, react, or evaluate properly.</a:t>
            </a:r>
            <a:endParaRPr lang="en-PH" b="1" dirty="0" smtClean="0">
              <a:latin typeface="Tw Cen MT Condensed" panose="020B0606020104020203" pitchFamily="34" charset="0"/>
            </a:endParaRPr>
          </a:p>
        </p:txBody>
      </p:sp>
      <p:sp>
        <p:nvSpPr>
          <p:cNvPr id="129" name="Google Shape;12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6" name="Google Shape;126;p16"/>
          <p:cNvSpPr txBox="1">
            <a:spLocks noGrp="1"/>
          </p:cNvSpPr>
          <p:nvPr>
            <p:ph type="ctrTitle" idx="4294967295"/>
          </p:nvPr>
        </p:nvSpPr>
        <p:spPr>
          <a:xfrm>
            <a:off x="1408689" y="939833"/>
            <a:ext cx="6074676" cy="1159800"/>
          </a:xfrm>
          <a:prstGeom prst="rect">
            <a:avLst/>
          </a:prstGeom>
        </p:spPr>
        <p:txBody>
          <a:bodyPr spcFirstLastPara="1" wrap="square" lIns="0" tIns="0" rIns="0" bIns="0" anchor="b" anchorCtr="0">
            <a:noAutofit/>
          </a:bodyPr>
          <a:lstStyle/>
          <a:p>
            <a:pPr lvl="0" algn="ctr"/>
            <a:r>
              <a:rPr lang="en-US" sz="5400" b="1" dirty="0">
                <a:latin typeface="Blueberry Regular" panose="02000500000000000000" pitchFamily="50" charset="0"/>
                <a:ea typeface="Work Sans"/>
                <a:cs typeface="Work Sans"/>
                <a:sym typeface="Work Sans"/>
              </a:rPr>
              <a:t>2.) Conciseness</a:t>
            </a:r>
            <a:endParaRPr sz="5400" dirty="0">
              <a:latin typeface="Blueberry Regular" panose="02000500000000000000" pitchFamily="50" charset="0"/>
            </a:endParaRPr>
          </a:p>
        </p:txBody>
      </p:sp>
      <p:sp>
        <p:nvSpPr>
          <p:cNvPr id="7" name="Google Shape;127;p16"/>
          <p:cNvSpPr txBox="1">
            <a:spLocks noGrp="1"/>
          </p:cNvSpPr>
          <p:nvPr>
            <p:ph type="subTitle" idx="4294967295"/>
          </p:nvPr>
        </p:nvSpPr>
        <p:spPr>
          <a:xfrm>
            <a:off x="1056052" y="2215246"/>
            <a:ext cx="6427313" cy="2186700"/>
          </a:xfrm>
          <a:prstGeom prst="rect">
            <a:avLst/>
          </a:prstGeom>
        </p:spPr>
        <p:txBody>
          <a:bodyPr spcFirstLastPara="1" wrap="square" lIns="0" tIns="0" rIns="0" bIns="0" anchor="t" anchorCtr="0">
            <a:noAutofit/>
          </a:bodyPr>
          <a:lstStyle/>
          <a:p>
            <a:pPr marL="0" lvl="0" indent="0" algn="ctr">
              <a:buNone/>
            </a:pPr>
            <a:r>
              <a:rPr lang="en-US" b="1" dirty="0" smtClean="0">
                <a:latin typeface="Tw Cen MT Condensed" panose="020B0606020104020203" pitchFamily="34" charset="0"/>
                <a:ea typeface="Work Sans"/>
                <a:cs typeface="Work Sans"/>
                <a:sym typeface="Work Sans"/>
              </a:rPr>
              <a:t>- </a:t>
            </a:r>
            <a:r>
              <a:rPr lang="en-US" b="1" dirty="0">
                <a:latin typeface="Tw Cen MT Condensed" panose="020B0606020104020203" pitchFamily="34" charset="0"/>
                <a:ea typeface="Work Sans"/>
                <a:cs typeface="Work Sans"/>
                <a:sym typeface="Work Sans"/>
              </a:rPr>
              <a:t>Conciseness does not mean keeping the message short, but making it direct or straight to the point. Insignificant or redundant information should be eliminated from the communication that will be sent to the recipient.</a:t>
            </a:r>
            <a:endParaRPr lang="en-PH" b="1" dirty="0" smtClean="0">
              <a:latin typeface="Tw Cen MT Condensed" panose="020B0606020104020203" pitchFamily="34" charset="0"/>
            </a:endParaRPr>
          </a:p>
        </p:txBody>
      </p:sp>
      <p:sp>
        <p:nvSpPr>
          <p:cNvPr id="8" name="Google Shape;129;p16"/>
          <p:cNvSpPr txBox="1">
            <a:spLocks/>
          </p:cNvSpPr>
          <p:nvPr/>
        </p:nvSpPr>
        <p:spPr>
          <a:xfrm>
            <a:off x="8480584" y="4749851"/>
            <a:ext cx="548700" cy="393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4</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7" name="Google Shape;126;p16"/>
          <p:cNvSpPr txBox="1">
            <a:spLocks/>
          </p:cNvSpPr>
          <p:nvPr/>
        </p:nvSpPr>
        <p:spPr>
          <a:xfrm>
            <a:off x="1408689" y="939833"/>
            <a:ext cx="6074676"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pPr algn="ctr"/>
            <a:r>
              <a:rPr lang="en-US" sz="5400" b="1" dirty="0">
                <a:latin typeface="Blueberry Regular" panose="02000500000000000000" pitchFamily="50" charset="0"/>
                <a:ea typeface="Work Sans"/>
                <a:cs typeface="Work Sans"/>
                <a:sym typeface="Work Sans"/>
              </a:rPr>
              <a:t>3.) Consideration</a:t>
            </a:r>
            <a:endParaRPr lang="en-US" sz="5400" dirty="0">
              <a:latin typeface="Blueberry Regular" panose="02000500000000000000" pitchFamily="50" charset="0"/>
            </a:endParaRPr>
          </a:p>
        </p:txBody>
      </p:sp>
      <p:sp>
        <p:nvSpPr>
          <p:cNvPr id="8" name="Google Shape;127;p16"/>
          <p:cNvSpPr txBox="1">
            <a:spLocks/>
          </p:cNvSpPr>
          <p:nvPr/>
        </p:nvSpPr>
        <p:spPr>
          <a:xfrm>
            <a:off x="1056052" y="2215246"/>
            <a:ext cx="6238127" cy="2186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1pPr>
            <a:lvl2pPr marL="914400" marR="0" lvl="1" indent="-342900" algn="l" rtl="0">
              <a:lnSpc>
                <a:spcPct val="100000"/>
              </a:lnSpc>
              <a:spcBef>
                <a:spcPts val="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2pPr>
            <a:lvl3pPr marL="1371600" marR="0" lvl="2"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3pPr>
            <a:lvl4pPr marL="1828800" marR="0" lvl="3"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4pPr>
            <a:lvl5pPr marL="2286000" marR="0" lvl="4"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5pPr>
            <a:lvl6pPr marL="2743200" marR="0" lvl="5"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6pPr>
            <a:lvl7pPr marL="3200400" marR="0" lvl="6"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7pPr>
            <a:lvl8pPr marL="3657600" marR="0" lvl="7"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8pPr>
            <a:lvl9pPr marL="4114800" marR="0" lvl="8"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9pPr>
          </a:lstStyle>
          <a:p>
            <a:pPr marL="0" indent="0" algn="ctr">
              <a:buNone/>
            </a:pPr>
            <a:r>
              <a:rPr lang="en-US" b="1" dirty="0">
                <a:latin typeface="Tw Cen MT Condensed" panose="020B0606020104020203" pitchFamily="34" charset="0"/>
                <a:ea typeface="Work Sans"/>
                <a:cs typeface="Work Sans"/>
                <a:sym typeface="Work Sans"/>
              </a:rPr>
              <a:t>- To be </a:t>
            </a:r>
            <a:r>
              <a:rPr lang="en-US" b="1" dirty="0" err="1">
                <a:latin typeface="Tw Cen MT Condensed" panose="020B0606020104020203" pitchFamily="34" charset="0"/>
                <a:ea typeface="Work Sans"/>
                <a:cs typeface="Work Sans"/>
                <a:sym typeface="Work Sans"/>
              </a:rPr>
              <a:t>effective,the</a:t>
            </a:r>
            <a:r>
              <a:rPr lang="en-US" b="1" dirty="0">
                <a:latin typeface="Tw Cen MT Condensed" panose="020B0606020104020203" pitchFamily="34" charset="0"/>
                <a:ea typeface="Work Sans"/>
                <a:cs typeface="Work Sans"/>
                <a:sym typeface="Work Sans"/>
              </a:rPr>
              <a:t> speaker should always consider relevant information about his/her receiver such as mood, background, race, preference, education, status, and needs, among others. By doing so, he/she can easily build rapport with the audience.</a:t>
            </a:r>
            <a:endParaRPr lang="en-PH" b="1" dirty="0" smtClean="0">
              <a:latin typeface="Tw Cen MT Condensed" panose="020B0606020104020203" pitchFamily="34" charset="0"/>
            </a:endParaRPr>
          </a:p>
        </p:txBody>
      </p:sp>
      <p:sp>
        <p:nvSpPr>
          <p:cNvPr id="9" name="Google Shape;129;p16"/>
          <p:cNvSpPr txBox="1">
            <a:spLocks/>
          </p:cNvSpPr>
          <p:nvPr/>
        </p:nvSpPr>
        <p:spPr>
          <a:xfrm>
            <a:off x="8480584" y="4749851"/>
            <a:ext cx="548700" cy="393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5</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7" name="Google Shape;126;p16"/>
          <p:cNvSpPr txBox="1">
            <a:spLocks/>
          </p:cNvSpPr>
          <p:nvPr/>
        </p:nvSpPr>
        <p:spPr>
          <a:xfrm>
            <a:off x="1986758" y="529929"/>
            <a:ext cx="6074676"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pPr algn="ctr"/>
            <a:r>
              <a:rPr lang="en-US" sz="5400" b="1" dirty="0">
                <a:latin typeface="Blueberry Regular" panose="02000500000000000000" pitchFamily="50" charset="0"/>
                <a:ea typeface="Work Sans"/>
                <a:cs typeface="Work Sans"/>
                <a:sym typeface="Work Sans"/>
              </a:rPr>
              <a:t>4.) Concreteness</a:t>
            </a:r>
            <a:endParaRPr lang="en-US" sz="5400" dirty="0">
              <a:latin typeface="Blueberry Regular" panose="02000500000000000000" pitchFamily="50" charset="0"/>
            </a:endParaRPr>
          </a:p>
        </p:txBody>
      </p:sp>
      <p:sp>
        <p:nvSpPr>
          <p:cNvPr id="8" name="Google Shape;127;p16"/>
          <p:cNvSpPr txBox="1">
            <a:spLocks/>
          </p:cNvSpPr>
          <p:nvPr/>
        </p:nvSpPr>
        <p:spPr>
          <a:xfrm>
            <a:off x="835334" y="2141674"/>
            <a:ext cx="7424532" cy="2186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1pPr>
            <a:lvl2pPr marL="914400" marR="0" lvl="1" indent="-342900" algn="l" rtl="0">
              <a:lnSpc>
                <a:spcPct val="100000"/>
              </a:lnSpc>
              <a:spcBef>
                <a:spcPts val="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2pPr>
            <a:lvl3pPr marL="1371600" marR="0" lvl="2"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3pPr>
            <a:lvl4pPr marL="1828800" marR="0" lvl="3"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4pPr>
            <a:lvl5pPr marL="2286000" marR="0" lvl="4"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5pPr>
            <a:lvl6pPr marL="2743200" marR="0" lvl="5"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6pPr>
            <a:lvl7pPr marL="3200400" marR="0" lvl="6"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7pPr>
            <a:lvl8pPr marL="3657600" marR="0" lvl="7"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8pPr>
            <a:lvl9pPr marL="4114800" marR="0" lvl="8"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9pPr>
          </a:lstStyle>
          <a:p>
            <a:pPr marL="0" indent="0" algn="ctr">
              <a:buNone/>
            </a:pPr>
            <a:r>
              <a:rPr lang="en-US" sz="2800" b="1" dirty="0">
                <a:latin typeface="Tw Cen MT Condensed" panose="020B0606020104020203" pitchFamily="34" charset="0"/>
                <a:ea typeface="Work Sans"/>
                <a:cs typeface="Work Sans"/>
                <a:sym typeface="Work Sans"/>
              </a:rPr>
              <a:t>- Effective communication happens when the message is concrete and supported by facts, figures, and real-life examples and situations. In this case, the receiver is more connected to the message conveyed.</a:t>
            </a:r>
            <a:endParaRPr lang="en-PH" sz="2800" b="1" dirty="0" smtClean="0">
              <a:latin typeface="Tw Cen MT Condensed" panose="020B0606020104020203" pitchFamily="34" charset="0"/>
            </a:endParaRPr>
          </a:p>
        </p:txBody>
      </p:sp>
      <p:sp>
        <p:nvSpPr>
          <p:cNvPr id="9" name="Google Shape;129;p16"/>
          <p:cNvSpPr txBox="1">
            <a:spLocks/>
          </p:cNvSpPr>
          <p:nvPr/>
        </p:nvSpPr>
        <p:spPr>
          <a:xfrm>
            <a:off x="8480584" y="4749851"/>
            <a:ext cx="548700" cy="393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6</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6" name="Google Shape;126;p16"/>
          <p:cNvSpPr txBox="1">
            <a:spLocks/>
          </p:cNvSpPr>
          <p:nvPr/>
        </p:nvSpPr>
        <p:spPr>
          <a:xfrm>
            <a:off x="1705152" y="939833"/>
            <a:ext cx="6074676"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pPr algn="ctr"/>
            <a:r>
              <a:rPr lang="en-US" sz="5400" b="1" dirty="0">
                <a:latin typeface="Blueberry Regular" panose="02000500000000000000" pitchFamily="50" charset="0"/>
                <a:ea typeface="Work Sans"/>
                <a:cs typeface="Work Sans"/>
                <a:sym typeface="Work Sans"/>
              </a:rPr>
              <a:t>5.) Courtesy </a:t>
            </a:r>
            <a:endParaRPr lang="en-US" sz="5400" dirty="0">
              <a:latin typeface="Blueberry Regular" panose="02000500000000000000" pitchFamily="50" charset="0"/>
            </a:endParaRPr>
          </a:p>
        </p:txBody>
      </p:sp>
      <p:sp>
        <p:nvSpPr>
          <p:cNvPr id="7" name="Google Shape;127;p16"/>
          <p:cNvSpPr txBox="1">
            <a:spLocks/>
          </p:cNvSpPr>
          <p:nvPr/>
        </p:nvSpPr>
        <p:spPr>
          <a:xfrm>
            <a:off x="835151" y="2099633"/>
            <a:ext cx="7814679" cy="2186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1pPr>
            <a:lvl2pPr marL="914400" marR="0" lvl="1" indent="-342900" algn="l" rtl="0">
              <a:lnSpc>
                <a:spcPct val="100000"/>
              </a:lnSpc>
              <a:spcBef>
                <a:spcPts val="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2pPr>
            <a:lvl3pPr marL="1371600" marR="0" lvl="2"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3pPr>
            <a:lvl4pPr marL="1828800" marR="0" lvl="3"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4pPr>
            <a:lvl5pPr marL="2286000" marR="0" lvl="4"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5pPr>
            <a:lvl6pPr marL="2743200" marR="0" lvl="5"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6pPr>
            <a:lvl7pPr marL="3200400" marR="0" lvl="6"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7pPr>
            <a:lvl8pPr marL="3657600" marR="0" lvl="7"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8pPr>
            <a:lvl9pPr marL="4114800" marR="0" lvl="8"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9pPr>
          </a:lstStyle>
          <a:p>
            <a:pPr marL="0" indent="0" algn="ctr">
              <a:buNone/>
            </a:pPr>
            <a:r>
              <a:rPr lang="en-US" sz="3000" b="1" dirty="0">
                <a:latin typeface="Tw Cen MT Condensed" panose="020B0606020104020203" pitchFamily="34" charset="0"/>
                <a:ea typeface="Work Sans"/>
                <a:cs typeface="Work Sans"/>
                <a:sym typeface="Work Sans"/>
              </a:rPr>
              <a:t>- The speaker shows courtesy in communication by respecting the culture, values, and beliefs of his/her receivers. Being courteous at all times creates a positive impact on the audience.</a:t>
            </a:r>
            <a:endParaRPr lang="en-PH" sz="3000" b="1" dirty="0" smtClean="0">
              <a:latin typeface="Tw Cen MT Condensed" panose="020B0606020104020203" pitchFamily="34" charset="0"/>
            </a:endParaRPr>
          </a:p>
        </p:txBody>
      </p:sp>
      <p:sp>
        <p:nvSpPr>
          <p:cNvPr id="8" name="Google Shape;129;p16"/>
          <p:cNvSpPr txBox="1">
            <a:spLocks/>
          </p:cNvSpPr>
          <p:nvPr/>
        </p:nvSpPr>
        <p:spPr>
          <a:xfrm>
            <a:off x="8480584" y="4749851"/>
            <a:ext cx="548700" cy="393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7</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6" name="Google Shape;126;p16"/>
          <p:cNvSpPr txBox="1">
            <a:spLocks/>
          </p:cNvSpPr>
          <p:nvPr/>
        </p:nvSpPr>
        <p:spPr>
          <a:xfrm>
            <a:off x="1705152" y="939833"/>
            <a:ext cx="6074676"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pPr algn="ctr"/>
            <a:r>
              <a:rPr lang="en-US" sz="5400" b="1" dirty="0">
                <a:latin typeface="Blueberry Regular" panose="02000500000000000000" pitchFamily="50" charset="0"/>
                <a:ea typeface="Work Sans"/>
                <a:cs typeface="Work Sans"/>
                <a:sym typeface="Work Sans"/>
              </a:rPr>
              <a:t>6.) Clearness </a:t>
            </a:r>
            <a:endParaRPr lang="en-US" sz="5400" dirty="0">
              <a:latin typeface="Blueberry Regular" panose="02000500000000000000" pitchFamily="50" charset="0"/>
            </a:endParaRPr>
          </a:p>
        </p:txBody>
      </p:sp>
      <p:sp>
        <p:nvSpPr>
          <p:cNvPr id="7" name="Google Shape;127;p16"/>
          <p:cNvSpPr txBox="1">
            <a:spLocks/>
          </p:cNvSpPr>
          <p:nvPr/>
        </p:nvSpPr>
        <p:spPr>
          <a:xfrm>
            <a:off x="835151" y="2099633"/>
            <a:ext cx="7814679" cy="2186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1pPr>
            <a:lvl2pPr marL="914400" marR="0" lvl="1" indent="-342900" algn="l" rtl="0">
              <a:lnSpc>
                <a:spcPct val="100000"/>
              </a:lnSpc>
              <a:spcBef>
                <a:spcPts val="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2pPr>
            <a:lvl3pPr marL="1371600" marR="0" lvl="2"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3pPr>
            <a:lvl4pPr marL="1828800" marR="0" lvl="3"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4pPr>
            <a:lvl5pPr marL="2286000" marR="0" lvl="4"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5pPr>
            <a:lvl6pPr marL="2743200" marR="0" lvl="5"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6pPr>
            <a:lvl7pPr marL="3200400" marR="0" lvl="6"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7pPr>
            <a:lvl8pPr marL="3657600" marR="0" lvl="7"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8pPr>
            <a:lvl9pPr marL="4114800" marR="0" lvl="8"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9pPr>
          </a:lstStyle>
          <a:p>
            <a:pPr marL="0" indent="0" algn="ctr">
              <a:buNone/>
            </a:pPr>
            <a:r>
              <a:rPr lang="en-US" sz="3000" b="1" dirty="0" smtClean="0">
                <a:latin typeface="Tw Cen MT Condensed" panose="020B0606020104020203" pitchFamily="34" charset="0"/>
                <a:ea typeface="Work Sans"/>
                <a:cs typeface="Work Sans"/>
                <a:sym typeface="Work Sans"/>
              </a:rPr>
              <a:t>- Clearness </a:t>
            </a:r>
            <a:r>
              <a:rPr lang="en-US" sz="3000" b="1" dirty="0">
                <a:latin typeface="Tw Cen MT Condensed" panose="020B0606020104020203" pitchFamily="34" charset="0"/>
                <a:ea typeface="Work Sans"/>
                <a:cs typeface="Work Sans"/>
                <a:sym typeface="Work Sans"/>
              </a:rPr>
              <a:t>in communication implies the use of simple and specific words to express ideas. It is also achieved when the speaker focuses only on a single objective in his/her speech so as not to confuse the audience.</a:t>
            </a:r>
            <a:endParaRPr lang="en-PH" sz="3000" b="1" dirty="0" smtClean="0">
              <a:latin typeface="Tw Cen MT Condensed" panose="020B0606020104020203" pitchFamily="34" charset="0"/>
            </a:endParaRPr>
          </a:p>
        </p:txBody>
      </p:sp>
      <p:sp>
        <p:nvSpPr>
          <p:cNvPr id="8" name="Google Shape;129;p16"/>
          <p:cNvSpPr txBox="1">
            <a:spLocks/>
          </p:cNvSpPr>
          <p:nvPr/>
        </p:nvSpPr>
        <p:spPr>
          <a:xfrm>
            <a:off x="8480584" y="4749851"/>
            <a:ext cx="548700" cy="393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8</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6" name="Google Shape;126;p16"/>
          <p:cNvSpPr txBox="1">
            <a:spLocks/>
          </p:cNvSpPr>
          <p:nvPr/>
        </p:nvSpPr>
        <p:spPr>
          <a:xfrm>
            <a:off x="1651519" y="729625"/>
            <a:ext cx="6074676" cy="1159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4200"/>
              <a:buFont typeface="Raleway ExtraBold"/>
              <a:buNone/>
              <a:defRPr sz="4200" b="0" i="0" u="none" strike="noStrike" cap="none">
                <a:solidFill>
                  <a:schemeClr val="dk1"/>
                </a:solidFill>
                <a:latin typeface="Raleway ExtraBold"/>
                <a:ea typeface="Raleway ExtraBold"/>
                <a:cs typeface="Raleway ExtraBold"/>
                <a:sym typeface="Raleway ExtraBold"/>
              </a:defRPr>
            </a:lvl9pPr>
          </a:lstStyle>
          <a:p>
            <a:pPr algn="ctr"/>
            <a:r>
              <a:rPr lang="en-US" sz="5400" b="1" dirty="0">
                <a:latin typeface="Blueberry Regular" panose="02000500000000000000" pitchFamily="50" charset="0"/>
                <a:ea typeface="Work Sans"/>
                <a:cs typeface="Work Sans"/>
                <a:sym typeface="Work Sans"/>
              </a:rPr>
              <a:t>7.) Correctness </a:t>
            </a:r>
            <a:endParaRPr lang="en-US" sz="5400" dirty="0">
              <a:latin typeface="Blueberry Regular" panose="02000500000000000000" pitchFamily="50" charset="0"/>
            </a:endParaRPr>
          </a:p>
        </p:txBody>
      </p:sp>
      <p:sp>
        <p:nvSpPr>
          <p:cNvPr id="8" name="Google Shape;127;p16"/>
          <p:cNvSpPr txBox="1">
            <a:spLocks/>
          </p:cNvSpPr>
          <p:nvPr/>
        </p:nvSpPr>
        <p:spPr>
          <a:xfrm>
            <a:off x="665905" y="2128728"/>
            <a:ext cx="7814679" cy="2186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1pPr>
            <a:lvl2pPr marL="914400" marR="0" lvl="1" indent="-342900" algn="l" rtl="0">
              <a:lnSpc>
                <a:spcPct val="100000"/>
              </a:lnSpc>
              <a:spcBef>
                <a:spcPts val="0"/>
              </a:spcBef>
              <a:spcAft>
                <a:spcPts val="0"/>
              </a:spcAft>
              <a:buClr>
                <a:schemeClr val="lt1"/>
              </a:buClr>
              <a:buSzPts val="1800"/>
              <a:buFont typeface="Work Sans Light"/>
              <a:buChar char="✗"/>
              <a:defRPr sz="2400" b="0" i="0" u="none" strike="noStrike" cap="none">
                <a:solidFill>
                  <a:schemeClr val="dk1"/>
                </a:solidFill>
                <a:latin typeface="Work Sans Light"/>
                <a:ea typeface="Work Sans Light"/>
                <a:cs typeface="Work Sans Light"/>
                <a:sym typeface="Work Sans Light"/>
              </a:defRPr>
            </a:lvl2pPr>
            <a:lvl3pPr marL="1371600" marR="0" lvl="2"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3pPr>
            <a:lvl4pPr marL="1828800" marR="0" lvl="3"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4pPr>
            <a:lvl5pPr marL="2286000" marR="0" lvl="4"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5pPr>
            <a:lvl6pPr marL="2743200" marR="0" lvl="5"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6pPr>
            <a:lvl7pPr marL="3200400" marR="0" lvl="6"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7pPr>
            <a:lvl8pPr marL="3657600" marR="0" lvl="7"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8pPr>
            <a:lvl9pPr marL="4114800" marR="0" lvl="8" indent="-381000" algn="l" rtl="0">
              <a:lnSpc>
                <a:spcPct val="100000"/>
              </a:lnSpc>
              <a:spcBef>
                <a:spcPts val="0"/>
              </a:spcBef>
              <a:spcAft>
                <a:spcPts val="0"/>
              </a:spcAft>
              <a:buClr>
                <a:schemeClr val="dk1"/>
              </a:buClr>
              <a:buSzPts val="2400"/>
              <a:buFont typeface="Work Sans Light"/>
              <a:buChar char="■"/>
              <a:defRPr sz="2400" b="0" i="0" u="none" strike="noStrike" cap="none">
                <a:solidFill>
                  <a:schemeClr val="dk1"/>
                </a:solidFill>
                <a:latin typeface="Work Sans Light"/>
                <a:ea typeface="Work Sans Light"/>
                <a:cs typeface="Work Sans Light"/>
                <a:sym typeface="Work Sans Light"/>
              </a:defRPr>
            </a:lvl9pPr>
          </a:lstStyle>
          <a:p>
            <a:pPr marL="0" indent="0" algn="ctr">
              <a:buNone/>
            </a:pPr>
            <a:r>
              <a:rPr lang="en-US" sz="3600" b="1" dirty="0">
                <a:latin typeface="Tw Cen MT Condensed" panose="020B0606020104020203" pitchFamily="34" charset="0"/>
                <a:ea typeface="Work Sans"/>
                <a:cs typeface="Work Sans"/>
                <a:sym typeface="Work Sans"/>
              </a:rPr>
              <a:t>- Correctness in grammar eliminates negative impact on the audience and increases the credibility and effectiveness of the message.</a:t>
            </a:r>
            <a:endParaRPr lang="en-PH" sz="3600" b="1" dirty="0" smtClean="0">
              <a:latin typeface="Tw Cen MT Condensed" panose="020B0606020104020203" pitchFamily="34" charset="0"/>
            </a:endParaRPr>
          </a:p>
        </p:txBody>
      </p:sp>
      <p:sp>
        <p:nvSpPr>
          <p:cNvPr id="9" name="Google Shape;129;p16"/>
          <p:cNvSpPr txBox="1">
            <a:spLocks/>
          </p:cNvSpPr>
          <p:nvPr/>
        </p:nvSpPr>
        <p:spPr>
          <a:xfrm>
            <a:off x="8480584" y="4749851"/>
            <a:ext cx="548700" cy="393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9</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isanio template">
  <a:themeElements>
    <a:clrScheme name="Custom 347">
      <a:dk1>
        <a:srgbClr val="111111"/>
      </a:dk1>
      <a:lt1>
        <a:srgbClr val="FFFFFF"/>
      </a:lt1>
      <a:dk2>
        <a:srgbClr val="434343"/>
      </a:dk2>
      <a:lt2>
        <a:srgbClr val="F3F3F3"/>
      </a:lt2>
      <a:accent1>
        <a:srgbClr val="FFBC00"/>
      </a:accent1>
      <a:accent2>
        <a:srgbClr val="FF8100"/>
      </a:accent2>
      <a:accent3>
        <a:srgbClr val="8BAB42"/>
      </a:accent3>
      <a:accent4>
        <a:srgbClr val="57A7B5"/>
      </a:accent4>
      <a:accent5>
        <a:srgbClr val="8B81D2"/>
      </a:accent5>
      <a:accent6>
        <a:srgbClr val="963334"/>
      </a:accent6>
      <a:hlink>
        <a:srgbClr val="B45F0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325</Words>
  <Application>Microsoft Office PowerPoint</Application>
  <PresentationFormat>On-screen Show (16:9)</PresentationFormat>
  <Paragraphs>24</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Raleway</vt:lpstr>
      <vt:lpstr>Raleway ExtraBold</vt:lpstr>
      <vt:lpstr>Calibri</vt:lpstr>
      <vt:lpstr>Blueberry Regular</vt:lpstr>
      <vt:lpstr>Work Sans Light</vt:lpstr>
      <vt:lpstr>Peanut Crunch DEMO</vt:lpstr>
      <vt:lpstr>Work Sans</vt:lpstr>
      <vt:lpstr>Tw Cen MT Condensed</vt:lpstr>
      <vt:lpstr>Pisanio template</vt:lpstr>
      <vt:lpstr>Features of an effective communication</vt:lpstr>
      <vt:lpstr>PowerPoint Presentation</vt:lpstr>
      <vt:lpstr>1.) Completeness</vt:lpstr>
      <vt:lpstr>2.) Conciseness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Communication</dc:title>
  <cp:lastModifiedBy>jeansalvatierra@outlook.com</cp:lastModifiedBy>
  <cp:revision>10</cp:revision>
  <dcterms:modified xsi:type="dcterms:W3CDTF">2019-07-28T02:40:53Z</dcterms:modified>
</cp:coreProperties>
</file>