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guzman.lyssalaurelle@gmail.com" initials="d" lastIdx="1" clrIdx="0">
    <p:extLst>
      <p:ext uri="{19B8F6BF-5375-455C-9EA6-DF929625EA0E}">
        <p15:presenceInfo xmlns:p15="http://schemas.microsoft.com/office/powerpoint/2012/main" userId="a4e73fc9997edb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144211-3EF0-47E3-8485-A0206394A581}">
  <a:tblStyle styleId="{9F144211-3EF0-47E3-8485-A0206394A5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7" name="Google Shape;63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4" name="Google Shape;7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2" name="Google Shape;712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7" name="Google Shape;727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4" name="Google Shape;734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2" name="Google Shape;64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1" name="Google Shape;65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1" name="Google Shape;67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8" name="Google Shape;67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7" name="Google Shape;68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93B77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192225" y="1991825"/>
            <a:ext cx="4759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-5400000">
            <a:off x="1853066" y="1584395"/>
            <a:ext cx="1401157" cy="5259705"/>
            <a:chOff x="818425" y="238125"/>
            <a:chExt cx="139557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" name="Google Shape;33;p2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" name="Google Shape;34;p2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35" name="Google Shape;35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9CB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" name="Google Shape;44;p2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45" name="Google Shape;45;p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2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49" name="Google Shape;49;p2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" name="Google Shape;52;p2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" name="Google Shape;55;p2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6" name="Google Shape;56;p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" name="Google Shape;60;p2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" name="Google Shape;63;p2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64" name="Google Shape;64;p2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Google Shape;68;p2"/>
          <p:cNvGrpSpPr/>
          <p:nvPr/>
        </p:nvGrpSpPr>
        <p:grpSpPr>
          <a:xfrm rot="5400000">
            <a:off x="5889766" y="-1700680"/>
            <a:ext cx="1401157" cy="5259705"/>
            <a:chOff x="818425" y="238125"/>
            <a:chExt cx="1395575" cy="5238750"/>
          </a:xfrm>
        </p:grpSpPr>
        <p:sp>
          <p:nvSpPr>
            <p:cNvPr id="69" name="Google Shape;69;p2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" name="Google Shape;70;p2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71" name="Google Shape;71;p2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0" name="Google Shape;90;p2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1" name="Google Shape;91;p2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92" name="Google Shape;92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7" name="Google Shape;97;p2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9CB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1" name="Google Shape;101;p2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102" name="Google Shape;102;p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5" name="Google Shape;105;p2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106" name="Google Shape;106;p2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" name="Google Shape;109;p2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110" name="Google Shape;110;p2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2" name="Google Shape;112;p2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113" name="Google Shape;113;p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7" name="Google Shape;117;p2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" name="Google Shape;120;p2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121" name="Google Shape;121;p2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11"/>
          <p:cNvGrpSpPr/>
          <p:nvPr/>
        </p:nvGrpSpPr>
        <p:grpSpPr>
          <a:xfrm rot="131350">
            <a:off x="2426633" y="3882228"/>
            <a:ext cx="4290735" cy="1078616"/>
            <a:chOff x="2503650" y="3729893"/>
            <a:chExt cx="4290606" cy="1078583"/>
          </a:xfrm>
        </p:grpSpPr>
        <p:sp>
          <p:nvSpPr>
            <p:cNvPr id="605" name="Google Shape;605;p11"/>
            <p:cNvSpPr/>
            <p:nvPr/>
          </p:nvSpPr>
          <p:spPr>
            <a:xfrm rot="4499919">
              <a:off x="3385216" y="3559057"/>
              <a:ext cx="626202" cy="150454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1"/>
            <p:cNvSpPr/>
            <p:nvPr/>
          </p:nvSpPr>
          <p:spPr>
            <a:xfrm rot="2120693">
              <a:off x="2569733" y="4367036"/>
              <a:ext cx="228484" cy="301260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7" name="Google Shape;607;p11"/>
            <p:cNvGrpSpPr/>
            <p:nvPr/>
          </p:nvGrpSpPr>
          <p:grpSpPr>
            <a:xfrm rot="-4499919">
              <a:off x="5164310" y="3568656"/>
              <a:ext cx="736195" cy="1394547"/>
              <a:chOff x="3487525" y="3986125"/>
              <a:chExt cx="766525" cy="1452000"/>
            </a:xfrm>
          </p:grpSpPr>
          <p:sp>
            <p:nvSpPr>
              <p:cNvPr id="608" name="Google Shape;608;p11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11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11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11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12" name="Google Shape;612;p11"/>
            <p:cNvSpPr/>
            <p:nvPr/>
          </p:nvSpPr>
          <p:spPr>
            <a:xfrm>
              <a:off x="4535406" y="4308991"/>
              <a:ext cx="198042" cy="19945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1"/>
            <p:cNvSpPr/>
            <p:nvPr/>
          </p:nvSpPr>
          <p:spPr>
            <a:xfrm rot="-4500104">
              <a:off x="6518556" y="4207572"/>
              <a:ext cx="115131" cy="420814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4" name="Google Shape;614;p11"/>
            <p:cNvGrpSpPr/>
            <p:nvPr/>
          </p:nvGrpSpPr>
          <p:grpSpPr>
            <a:xfrm rot="4061973">
              <a:off x="4591314" y="4522570"/>
              <a:ext cx="150793" cy="179149"/>
              <a:chOff x="4157100" y="2900650"/>
              <a:chExt cx="206200" cy="244975"/>
            </a:xfrm>
          </p:grpSpPr>
          <p:sp>
            <p:nvSpPr>
              <p:cNvPr id="615" name="Google Shape;615;p11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11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11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18" name="Google Shape;618;p1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>
  <p:cSld name="BLANK_1">
    <p:bg>
      <p:bgPr>
        <a:solidFill>
          <a:srgbClr val="BDCC64"/>
        </a:solidFill>
        <a:effectLst/>
      </p:bgPr>
    </p:bg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0" name="Google Shape;620;p12"/>
          <p:cNvGrpSpPr/>
          <p:nvPr/>
        </p:nvGrpSpPr>
        <p:grpSpPr>
          <a:xfrm rot="131350">
            <a:off x="2426633" y="3882228"/>
            <a:ext cx="4290735" cy="1078616"/>
            <a:chOff x="2503650" y="3729893"/>
            <a:chExt cx="4290606" cy="1078583"/>
          </a:xfrm>
        </p:grpSpPr>
        <p:sp>
          <p:nvSpPr>
            <p:cNvPr id="621" name="Google Shape;621;p12"/>
            <p:cNvSpPr/>
            <p:nvPr/>
          </p:nvSpPr>
          <p:spPr>
            <a:xfrm rot="4499919">
              <a:off x="3385216" y="3559057"/>
              <a:ext cx="626202" cy="150454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2"/>
            <p:cNvSpPr/>
            <p:nvPr/>
          </p:nvSpPr>
          <p:spPr>
            <a:xfrm rot="2120693">
              <a:off x="2569733" y="4367036"/>
              <a:ext cx="228484" cy="301260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3" name="Google Shape;623;p12"/>
            <p:cNvGrpSpPr/>
            <p:nvPr/>
          </p:nvGrpSpPr>
          <p:grpSpPr>
            <a:xfrm rot="-4499919">
              <a:off x="5164310" y="3568656"/>
              <a:ext cx="736195" cy="1394547"/>
              <a:chOff x="3487525" y="3986125"/>
              <a:chExt cx="766525" cy="1452000"/>
            </a:xfrm>
          </p:grpSpPr>
          <p:sp>
            <p:nvSpPr>
              <p:cNvPr id="624" name="Google Shape;624;p1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1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1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1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8" name="Google Shape;628;p12"/>
            <p:cNvSpPr/>
            <p:nvPr/>
          </p:nvSpPr>
          <p:spPr>
            <a:xfrm>
              <a:off x="4535406" y="4308991"/>
              <a:ext cx="198042" cy="19945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2"/>
            <p:cNvSpPr/>
            <p:nvPr/>
          </p:nvSpPr>
          <p:spPr>
            <a:xfrm rot="-4500104">
              <a:off x="6518556" y="4207572"/>
              <a:ext cx="115131" cy="420814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0" name="Google Shape;630;p12"/>
            <p:cNvGrpSpPr/>
            <p:nvPr/>
          </p:nvGrpSpPr>
          <p:grpSpPr>
            <a:xfrm rot="4061973">
              <a:off x="4591314" y="4522570"/>
              <a:ext cx="150793" cy="179149"/>
              <a:chOff x="4157100" y="2900650"/>
              <a:chExt cx="206200" cy="244975"/>
            </a:xfrm>
          </p:grpSpPr>
          <p:sp>
            <p:nvSpPr>
              <p:cNvPr id="631" name="Google Shape;631;p1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1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1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34" name="Google Shape;634;p12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>
                <a:solidFill>
                  <a:srgbClr val="FFFFFF"/>
                </a:solidFill>
              </a:defRPr>
            </a:lvl1pPr>
            <a:lvl2pPr lvl="1" algn="ctr">
              <a:buNone/>
              <a:defRPr>
                <a:solidFill>
                  <a:srgbClr val="FFFFFF"/>
                </a:solidFill>
              </a:defRPr>
            </a:lvl2pPr>
            <a:lvl3pPr lvl="2" algn="ctr">
              <a:buNone/>
              <a:defRPr>
                <a:solidFill>
                  <a:srgbClr val="FFFFFF"/>
                </a:solidFill>
              </a:defRPr>
            </a:lvl3pPr>
            <a:lvl4pPr lvl="3" algn="ctr">
              <a:buNone/>
              <a:defRPr>
                <a:solidFill>
                  <a:srgbClr val="FFFFFF"/>
                </a:solidFill>
              </a:defRPr>
            </a:lvl4pPr>
            <a:lvl5pPr lvl="4" algn="ctr">
              <a:buNone/>
              <a:defRPr>
                <a:solidFill>
                  <a:srgbClr val="FFFFFF"/>
                </a:solidFill>
              </a:defRPr>
            </a:lvl5pPr>
            <a:lvl6pPr lvl="5" algn="ctr">
              <a:buNone/>
              <a:defRPr>
                <a:solidFill>
                  <a:srgbClr val="FFFFFF"/>
                </a:solidFill>
              </a:defRPr>
            </a:lvl6pPr>
            <a:lvl7pPr lvl="6" algn="ctr">
              <a:buNone/>
              <a:defRPr>
                <a:solidFill>
                  <a:srgbClr val="FFFFFF"/>
                </a:solidFill>
              </a:defRPr>
            </a:lvl7pPr>
            <a:lvl8pPr lvl="7" algn="ctr">
              <a:buNone/>
              <a:defRPr>
                <a:solidFill>
                  <a:srgbClr val="FFFFFF"/>
                </a:solidFill>
              </a:defRPr>
            </a:lvl8pPr>
            <a:lvl9pPr lvl="8" algn="ctr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BDCC64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 txBox="1">
            <a:spLocks noGrp="1"/>
          </p:cNvSpPr>
          <p:nvPr>
            <p:ph type="ctrTitle"/>
          </p:nvPr>
        </p:nvSpPr>
        <p:spPr>
          <a:xfrm>
            <a:off x="905350" y="2878750"/>
            <a:ext cx="5154000" cy="98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3"/>
          <p:cNvSpPr txBox="1">
            <a:spLocks noGrp="1"/>
          </p:cNvSpPr>
          <p:nvPr>
            <p:ph type="subTitle" idx="1"/>
          </p:nvPr>
        </p:nvSpPr>
        <p:spPr>
          <a:xfrm>
            <a:off x="905350" y="3818476"/>
            <a:ext cx="5154000" cy="66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128" name="Google Shape;128;p3"/>
          <p:cNvGrpSpPr/>
          <p:nvPr/>
        </p:nvGrpSpPr>
        <p:grpSpPr>
          <a:xfrm>
            <a:off x="7088841" y="-58105"/>
            <a:ext cx="1401157" cy="5259705"/>
            <a:chOff x="818425" y="238125"/>
            <a:chExt cx="1395575" cy="5238750"/>
          </a:xfrm>
        </p:grpSpPr>
        <p:sp>
          <p:nvSpPr>
            <p:cNvPr id="129" name="Google Shape;129;p3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130;p3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131" name="Google Shape;131;p3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0" name="Google Shape;150;p3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1" name="Google Shape;151;p3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152" name="Google Shape;152;p3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3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3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7" name="Google Shape;157;p3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1" name="Google Shape;161;p3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162" name="Google Shape;162;p3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3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5" name="Google Shape;165;p3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166" name="Google Shape;166;p3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3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3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3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170" name="Google Shape;170;p3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3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2" name="Google Shape;172;p3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173" name="Google Shape;173;p3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7" name="Google Shape;177;p3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" name="Google Shape;180;p3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181" name="Google Shape;181;p3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"/>
          <p:cNvSpPr txBox="1">
            <a:spLocks noGrp="1"/>
          </p:cNvSpPr>
          <p:nvPr>
            <p:ph type="body" idx="1"/>
          </p:nvPr>
        </p:nvSpPr>
        <p:spPr>
          <a:xfrm>
            <a:off x="2269825" y="2161800"/>
            <a:ext cx="46044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✢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9pPr>
          </a:lstStyle>
          <a:p>
            <a:endParaRPr/>
          </a:p>
        </p:txBody>
      </p:sp>
      <p:grpSp>
        <p:nvGrpSpPr>
          <p:cNvPr id="187" name="Google Shape;187;p4"/>
          <p:cNvGrpSpPr/>
          <p:nvPr/>
        </p:nvGrpSpPr>
        <p:grpSpPr>
          <a:xfrm>
            <a:off x="802981" y="3161504"/>
            <a:ext cx="7513267" cy="1540196"/>
            <a:chOff x="802981" y="3161504"/>
            <a:chExt cx="7513267" cy="1540196"/>
          </a:xfrm>
        </p:grpSpPr>
        <p:sp>
          <p:nvSpPr>
            <p:cNvPr id="188" name="Google Shape;188;p4"/>
            <p:cNvSpPr/>
            <p:nvPr/>
          </p:nvSpPr>
          <p:spPr>
            <a:xfrm rot="5400000">
              <a:off x="2822648" y="2524129"/>
              <a:ext cx="1042613" cy="250503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 rot="3020914">
              <a:off x="1433468" y="3420610"/>
              <a:ext cx="380422" cy="501593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0" name="Google Shape;190;p4"/>
            <p:cNvGrpSpPr/>
            <p:nvPr/>
          </p:nvGrpSpPr>
          <p:grpSpPr>
            <a:xfrm rot="7357511">
              <a:off x="7243958" y="3657662"/>
              <a:ext cx="194495" cy="389007"/>
              <a:chOff x="3253150" y="2320925"/>
              <a:chExt cx="149800" cy="299575"/>
            </a:xfrm>
          </p:grpSpPr>
          <p:sp>
            <p:nvSpPr>
              <p:cNvPr id="191" name="Google Shape;191;p4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4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3" name="Google Shape;193;p4"/>
            <p:cNvGrpSpPr/>
            <p:nvPr/>
          </p:nvGrpSpPr>
          <p:grpSpPr>
            <a:xfrm rot="-5400000">
              <a:off x="5247912" y="2613433"/>
              <a:ext cx="1225750" cy="2321893"/>
              <a:chOff x="3487525" y="3986125"/>
              <a:chExt cx="766525" cy="1452000"/>
            </a:xfrm>
          </p:grpSpPr>
          <p:sp>
            <p:nvSpPr>
              <p:cNvPr id="194" name="Google Shape;194;p4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4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4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4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8" name="Google Shape;198;p4"/>
            <p:cNvSpPr/>
            <p:nvPr/>
          </p:nvSpPr>
          <p:spPr>
            <a:xfrm>
              <a:off x="4524477" y="3819970"/>
              <a:ext cx="329752" cy="33209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 rot="3958791">
              <a:off x="1686045" y="3770049"/>
              <a:ext cx="246705" cy="382854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 rot="-5400000">
              <a:off x="7509304" y="3218901"/>
              <a:ext cx="191688" cy="700698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 rot="6864207">
              <a:off x="906951" y="3174041"/>
              <a:ext cx="298273" cy="420559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 rot="-1473928">
              <a:off x="7955495" y="3223413"/>
              <a:ext cx="317583" cy="276824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3" name="Google Shape;203;p4"/>
            <p:cNvGrpSpPr/>
            <p:nvPr/>
          </p:nvGrpSpPr>
          <p:grpSpPr>
            <a:xfrm rot="4061875">
              <a:off x="4563803" y="4379795"/>
              <a:ext cx="251087" cy="298303"/>
              <a:chOff x="4157100" y="2900650"/>
              <a:chExt cx="206200" cy="244975"/>
            </a:xfrm>
          </p:grpSpPr>
          <p:sp>
            <p:nvSpPr>
              <p:cNvPr id="204" name="Google Shape;204;p4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4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4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7" name="Google Shape;207;p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5"/>
          <p:cNvSpPr txBox="1">
            <a:spLocks noGrp="1"/>
          </p:cNvSpPr>
          <p:nvPr>
            <p:ph type="body" idx="1"/>
          </p:nvPr>
        </p:nvSpPr>
        <p:spPr>
          <a:xfrm>
            <a:off x="628975" y="1504950"/>
            <a:ext cx="6009600" cy="32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✢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9pPr>
          </a:lstStyle>
          <a:p>
            <a:endParaRPr/>
          </a:p>
        </p:txBody>
      </p:sp>
      <p:grpSp>
        <p:nvGrpSpPr>
          <p:cNvPr id="211" name="Google Shape;211;p5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212" name="Google Shape;212;p5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3" name="Google Shape;213;p5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214" name="Google Shape;214;p5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5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5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5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5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5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5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5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5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5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5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5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5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5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5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5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5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5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5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3" name="Google Shape;233;p5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4" name="Google Shape;234;p5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235" name="Google Shape;235;p5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5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5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5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5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0" name="Google Shape;240;p5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4" name="Google Shape;244;p5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245" name="Google Shape;245;p5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5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5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8" name="Google Shape;248;p5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249" name="Google Shape;249;p5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5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5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2" name="Google Shape;252;p5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253" name="Google Shape;253;p5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5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5" name="Google Shape;255;p5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256" name="Google Shape;256;p5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5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5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5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0" name="Google Shape;260;p5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5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264" name="Google Shape;264;p5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8" name="Google Shape;268;p5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269" name="Google Shape;269;p5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" name="Google Shape;272;p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6"/>
          <p:cNvSpPr txBox="1">
            <a:spLocks noGrp="1"/>
          </p:cNvSpPr>
          <p:nvPr>
            <p:ph type="body" idx="1"/>
          </p:nvPr>
        </p:nvSpPr>
        <p:spPr>
          <a:xfrm>
            <a:off x="628975" y="1581150"/>
            <a:ext cx="2916900" cy="30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✢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9pPr>
          </a:lstStyle>
          <a:p>
            <a:endParaRPr/>
          </a:p>
        </p:txBody>
      </p:sp>
      <p:sp>
        <p:nvSpPr>
          <p:cNvPr id="276" name="Google Shape;276;p6"/>
          <p:cNvSpPr txBox="1">
            <a:spLocks noGrp="1"/>
          </p:cNvSpPr>
          <p:nvPr>
            <p:ph type="body" idx="2"/>
          </p:nvPr>
        </p:nvSpPr>
        <p:spPr>
          <a:xfrm>
            <a:off x="3721633" y="1581150"/>
            <a:ext cx="2916900" cy="30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✢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9pPr>
          </a:lstStyle>
          <a:p>
            <a:endParaRPr/>
          </a:p>
        </p:txBody>
      </p:sp>
      <p:grpSp>
        <p:nvGrpSpPr>
          <p:cNvPr id="277" name="Google Shape;277;p6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278" name="Google Shape;278;p6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9" name="Google Shape;279;p6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280" name="Google Shape;280;p6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6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6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6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6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6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6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6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6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6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6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6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6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6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6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6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6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6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6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9" name="Google Shape;299;p6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0" name="Google Shape;300;p6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301" name="Google Shape;301;p6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6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6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6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6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6" name="Google Shape;306;p6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6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0" name="Google Shape;310;p6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311" name="Google Shape;311;p6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6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6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4" name="Google Shape;314;p6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315" name="Google Shape;315;p6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6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6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" name="Google Shape;318;p6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319" name="Google Shape;319;p6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6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1" name="Google Shape;321;p6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322" name="Google Shape;322;p6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6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6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6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26" name="Google Shape;326;p6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6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6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6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330" name="Google Shape;330;p6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6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6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6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34" name="Google Shape;334;p6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335" name="Google Shape;335;p6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8" name="Google Shape;338;p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7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7"/>
          <p:cNvSpPr txBox="1">
            <a:spLocks noGrp="1"/>
          </p:cNvSpPr>
          <p:nvPr>
            <p:ph type="body" idx="1"/>
          </p:nvPr>
        </p:nvSpPr>
        <p:spPr>
          <a:xfrm>
            <a:off x="628875" y="1581150"/>
            <a:ext cx="1937100" cy="27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9pPr>
          </a:lstStyle>
          <a:p>
            <a:endParaRPr/>
          </a:p>
        </p:txBody>
      </p:sp>
      <p:sp>
        <p:nvSpPr>
          <p:cNvPr id="342" name="Google Shape;342;p7"/>
          <p:cNvSpPr txBox="1">
            <a:spLocks noGrp="1"/>
          </p:cNvSpPr>
          <p:nvPr>
            <p:ph type="body" idx="2"/>
          </p:nvPr>
        </p:nvSpPr>
        <p:spPr>
          <a:xfrm>
            <a:off x="2665192" y="1581150"/>
            <a:ext cx="1937100" cy="27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9pPr>
          </a:lstStyle>
          <a:p>
            <a:endParaRPr/>
          </a:p>
        </p:txBody>
      </p:sp>
      <p:sp>
        <p:nvSpPr>
          <p:cNvPr id="343" name="Google Shape;343;p7"/>
          <p:cNvSpPr txBox="1">
            <a:spLocks noGrp="1"/>
          </p:cNvSpPr>
          <p:nvPr>
            <p:ph type="body" idx="3"/>
          </p:nvPr>
        </p:nvSpPr>
        <p:spPr>
          <a:xfrm>
            <a:off x="4701509" y="1581150"/>
            <a:ext cx="1937100" cy="27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9pPr>
          </a:lstStyle>
          <a:p>
            <a:endParaRPr/>
          </a:p>
        </p:txBody>
      </p:sp>
      <p:grpSp>
        <p:nvGrpSpPr>
          <p:cNvPr id="344" name="Google Shape;344;p7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345" name="Google Shape;345;p7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6" name="Google Shape;346;p7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347" name="Google Shape;347;p7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7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7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7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7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7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7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7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7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7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7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7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7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7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7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7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7" name="Google Shape;367;p7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368" name="Google Shape;368;p7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7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7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7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7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73" name="Google Shape;373;p7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7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7" name="Google Shape;377;p7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378" name="Google Shape;378;p7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7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7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81" name="Google Shape;381;p7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382" name="Google Shape;382;p7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7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7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85" name="Google Shape;385;p7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386" name="Google Shape;386;p7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7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88" name="Google Shape;388;p7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389" name="Google Shape;389;p7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7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7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7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3" name="Google Shape;393;p7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6" name="Google Shape;396;p7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397" name="Google Shape;397;p7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7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7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7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1" name="Google Shape;401;p7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402" name="Google Shape;402;p7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7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7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5" name="Google Shape;405;p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8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408" name="Google Shape;408;p8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409" name="Google Shape;409;p8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0" name="Google Shape;410;p8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411" name="Google Shape;411;p8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8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8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8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8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8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8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8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8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8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8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8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8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8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8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8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8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8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8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0" name="Google Shape;430;p8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1" name="Google Shape;431;p8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432" name="Google Shape;432;p8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8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8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8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8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7" name="Google Shape;437;p8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8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8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8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1" name="Google Shape;441;p8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442" name="Google Shape;442;p8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8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5" name="Google Shape;445;p8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446" name="Google Shape;446;p8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9" name="Google Shape;449;p8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450" name="Google Shape;450;p8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2" name="Google Shape;452;p8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453" name="Google Shape;453;p8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8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57" name="Google Shape;457;p8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8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8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0" name="Google Shape;460;p8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461" name="Google Shape;461;p8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8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8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65" name="Google Shape;465;p8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466" name="Google Shape;466;p8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8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8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9" name="Google Shape;469;p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TITLE_ONLY_1">
    <p:bg>
      <p:bgPr>
        <a:solidFill>
          <a:srgbClr val="D9D9D9"/>
        </a:solidFill>
        <a:effectLst/>
      </p:bgPr>
    </p:bg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Google Shape;471;p9"/>
          <p:cNvGrpSpPr/>
          <p:nvPr/>
        </p:nvGrpSpPr>
        <p:grpSpPr>
          <a:xfrm>
            <a:off x="7964874" y="-76203"/>
            <a:ext cx="1026725" cy="3854148"/>
            <a:chOff x="818425" y="238125"/>
            <a:chExt cx="1395575" cy="5238750"/>
          </a:xfrm>
        </p:grpSpPr>
        <p:sp>
          <p:nvSpPr>
            <p:cNvPr id="472" name="Google Shape;472;p9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3" name="Google Shape;473;p9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474" name="Google Shape;474;p9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9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9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9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9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9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9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9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9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9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9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9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9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9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9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9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9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9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9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3" name="Google Shape;493;p9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4" name="Google Shape;494;p9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495" name="Google Shape;495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9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9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9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0" name="Google Shape;500;p9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9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505" name="Google Shape;505;p9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9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9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8" name="Google Shape;508;p9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509" name="Google Shape;509;p9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9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9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2" name="Google Shape;512;p9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13" name="Google Shape;513;p9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9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5" name="Google Shape;515;p9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16" name="Google Shape;516;p9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9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9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9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0" name="Google Shape;520;p9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9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3" name="Google Shape;523;p9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9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9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8" name="Google Shape;528;p9"/>
          <p:cNvGrpSpPr/>
          <p:nvPr/>
        </p:nvGrpSpPr>
        <p:grpSpPr>
          <a:xfrm rot="10800000">
            <a:off x="152399" y="1365547"/>
            <a:ext cx="1026725" cy="3854148"/>
            <a:chOff x="818425" y="238125"/>
            <a:chExt cx="1395575" cy="5238750"/>
          </a:xfrm>
        </p:grpSpPr>
        <p:sp>
          <p:nvSpPr>
            <p:cNvPr id="529" name="Google Shape;529;p9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0" name="Google Shape;530;p9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531" name="Google Shape;531;p9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9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9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9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9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9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9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9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9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9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9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9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9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9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9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9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9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9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9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0" name="Google Shape;550;p9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1" name="Google Shape;551;p9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552" name="Google Shape;552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9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9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9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7" name="Google Shape;557;p9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9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9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9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1" name="Google Shape;561;p9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562" name="Google Shape;562;p9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9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9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5" name="Google Shape;565;p9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566" name="Google Shape;566;p9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9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9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9" name="Google Shape;569;p9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70" name="Google Shape;570;p9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9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2" name="Google Shape;572;p9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73" name="Google Shape;573;p9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9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9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9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7" name="Google Shape;577;p9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9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9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0" name="Google Shape;580;p9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581" name="Google Shape;581;p9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9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9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9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85" name="Google Shape;585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7" name="Google Shape;587;p10"/>
          <p:cNvGrpSpPr/>
          <p:nvPr/>
        </p:nvGrpSpPr>
        <p:grpSpPr>
          <a:xfrm rot="131350">
            <a:off x="2426633" y="3882228"/>
            <a:ext cx="4290735" cy="1078616"/>
            <a:chOff x="2503650" y="3729893"/>
            <a:chExt cx="4290606" cy="1078583"/>
          </a:xfrm>
        </p:grpSpPr>
        <p:sp>
          <p:nvSpPr>
            <p:cNvPr id="588" name="Google Shape;588;p10"/>
            <p:cNvSpPr/>
            <p:nvPr/>
          </p:nvSpPr>
          <p:spPr>
            <a:xfrm rot="4499919">
              <a:off x="3385216" y="3559057"/>
              <a:ext cx="626202" cy="150454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0"/>
            <p:cNvSpPr/>
            <p:nvPr/>
          </p:nvSpPr>
          <p:spPr>
            <a:xfrm rot="2120693">
              <a:off x="2569733" y="4367036"/>
              <a:ext cx="228484" cy="301260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90" name="Google Shape;590;p10"/>
            <p:cNvGrpSpPr/>
            <p:nvPr/>
          </p:nvGrpSpPr>
          <p:grpSpPr>
            <a:xfrm rot="-4499919">
              <a:off x="5164310" y="3568656"/>
              <a:ext cx="736195" cy="1394547"/>
              <a:chOff x="3487525" y="3986125"/>
              <a:chExt cx="766525" cy="1452000"/>
            </a:xfrm>
          </p:grpSpPr>
          <p:sp>
            <p:nvSpPr>
              <p:cNvPr id="591" name="Google Shape;591;p10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10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10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10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5" name="Google Shape;595;p10"/>
            <p:cNvSpPr/>
            <p:nvPr/>
          </p:nvSpPr>
          <p:spPr>
            <a:xfrm>
              <a:off x="4535406" y="4308991"/>
              <a:ext cx="198042" cy="19945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0"/>
            <p:cNvSpPr/>
            <p:nvPr/>
          </p:nvSpPr>
          <p:spPr>
            <a:xfrm rot="-4500104">
              <a:off x="6518556" y="4207572"/>
              <a:ext cx="115131" cy="420814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97" name="Google Shape;597;p10"/>
            <p:cNvGrpSpPr/>
            <p:nvPr/>
          </p:nvGrpSpPr>
          <p:grpSpPr>
            <a:xfrm rot="4061973">
              <a:off x="4591314" y="4522570"/>
              <a:ext cx="150793" cy="179149"/>
              <a:chOff x="4157100" y="2900650"/>
              <a:chExt cx="206200" cy="244975"/>
            </a:xfrm>
          </p:grpSpPr>
          <p:sp>
            <p:nvSpPr>
              <p:cNvPr id="598" name="Google Shape;598;p10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10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10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01" name="Google Shape;601;p10"/>
          <p:cNvSpPr txBox="1">
            <a:spLocks noGrp="1"/>
          </p:cNvSpPr>
          <p:nvPr>
            <p:ph type="body" idx="1"/>
          </p:nvPr>
        </p:nvSpPr>
        <p:spPr>
          <a:xfrm>
            <a:off x="1726650" y="3485425"/>
            <a:ext cx="56907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602" name="Google Shape;602;p10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975" y="1504950"/>
            <a:ext cx="6009600" cy="30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BDCC64"/>
              </a:buClr>
              <a:buSzPts val="1400"/>
              <a:buFont typeface="Neuton"/>
              <a:buChar char="✢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lvl="1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lvl="2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lvl="3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lvl="4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lvl="5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lvl="6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lvl="7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lvl="8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3"/>
          <p:cNvSpPr txBox="1">
            <a:spLocks noGrp="1"/>
          </p:cNvSpPr>
          <p:nvPr>
            <p:ph type="ctrTitle"/>
          </p:nvPr>
        </p:nvSpPr>
        <p:spPr>
          <a:xfrm>
            <a:off x="1311554" y="1768961"/>
            <a:ext cx="6234090" cy="135939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Parts of the Cell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22"/>
          <p:cNvSpPr txBox="1">
            <a:spLocks noGrp="1"/>
          </p:cNvSpPr>
          <p:nvPr>
            <p:ph type="title"/>
          </p:nvPr>
        </p:nvSpPr>
        <p:spPr>
          <a:xfrm>
            <a:off x="1071097" y="728113"/>
            <a:ext cx="2434595" cy="64568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Vesicles</a:t>
            </a:r>
            <a:endParaRPr sz="4400" b="1" dirty="0"/>
          </a:p>
        </p:txBody>
      </p:sp>
      <p:sp>
        <p:nvSpPr>
          <p:cNvPr id="707" name="Google Shape;707;p22"/>
          <p:cNvSpPr txBox="1">
            <a:spLocks noGrp="1"/>
          </p:cNvSpPr>
          <p:nvPr>
            <p:ph type="body" idx="1"/>
          </p:nvPr>
        </p:nvSpPr>
        <p:spPr>
          <a:xfrm>
            <a:off x="714101" y="1373798"/>
            <a:ext cx="3258873" cy="35443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200"/>
            <a:r>
              <a:rPr lang="en-US" sz="2800" b="1">
                <a:solidFill>
                  <a:schemeClr val="accent3"/>
                </a:solidFill>
              </a:rPr>
              <a:t>Storage of cellular molecules.</a:t>
            </a:r>
          </a:p>
          <a:p>
            <a:pPr indent="-457200"/>
            <a:endParaRPr lang="en-US" sz="2800" b="1">
              <a:solidFill>
                <a:schemeClr val="accent3"/>
              </a:solidFill>
            </a:endParaRPr>
          </a:p>
          <a:p>
            <a:pPr indent="-457200"/>
            <a:r>
              <a:rPr lang="en-US" sz="2800" b="1">
                <a:solidFill>
                  <a:schemeClr val="accent3"/>
                </a:solidFill>
              </a:rPr>
              <a:t>Made by RER through foldings called </a:t>
            </a:r>
            <a:r>
              <a:rPr lang="en-US" sz="2800" b="1" i="1">
                <a:solidFill>
                  <a:schemeClr val="accent3"/>
                </a:solidFill>
              </a:rPr>
              <a:t>Cristae.</a:t>
            </a:r>
            <a:endParaRPr lang="en-US" sz="2800" b="1">
              <a:solidFill>
                <a:schemeClr val="accent3"/>
              </a:solidFill>
            </a:endParaRPr>
          </a:p>
        </p:txBody>
      </p:sp>
      <p:sp>
        <p:nvSpPr>
          <p:cNvPr id="709" name="Google Shape;709;p2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10</a:t>
            </a:fld>
            <a:endParaRPr>
              <a:solidFill>
                <a:srgbClr val="FFFFFF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D536BC7-6636-A941-BA27-9629A7F0E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056" y="10990"/>
            <a:ext cx="5132510" cy="513251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14D34-AFA0-3D42-8AB1-157B80906E95}"/>
              </a:ext>
            </a:extLst>
          </p:cNvPr>
          <p:cNvSpPr txBox="1"/>
          <p:nvPr/>
        </p:nvSpPr>
        <p:spPr>
          <a:xfrm>
            <a:off x="1167728" y="791667"/>
            <a:ext cx="3404272" cy="415498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b="1">
                <a:solidFill>
                  <a:schemeClr val="bg2">
                    <a:lumMod val="20000"/>
                    <a:lumOff val="80000"/>
                  </a:schemeClr>
                </a:solidFill>
              </a:rPr>
              <a:t>-Receives message and it transports organelles especially to the vesicles.</a:t>
            </a:r>
          </a:p>
          <a:p>
            <a:pPr algn="l"/>
            <a:endParaRPr lang="en-US" sz="2400" b="1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2400" b="1">
                <a:solidFill>
                  <a:schemeClr val="bg2">
                    <a:lumMod val="20000"/>
                    <a:lumOff val="80000"/>
                  </a:schemeClr>
                </a:solidFill>
              </a:rPr>
              <a:t>-After leaving Golgi Apparatus, vesicles will be transformed into different kinds and will go to Cytoplasm. </a:t>
            </a:r>
          </a:p>
        </p:txBody>
      </p:sp>
      <p:sp>
        <p:nvSpPr>
          <p:cNvPr id="714" name="Google Shape;714;p23"/>
          <p:cNvSpPr txBox="1">
            <a:spLocks noGrp="1"/>
          </p:cNvSpPr>
          <p:nvPr>
            <p:ph type="title" idx="4294967295"/>
          </p:nvPr>
        </p:nvSpPr>
        <p:spPr>
          <a:xfrm>
            <a:off x="0" y="-467445"/>
            <a:ext cx="4754100" cy="138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FFFFFF"/>
                </a:solidFill>
              </a:rPr>
              <a:t>Golgi Apparatus</a:t>
            </a:r>
            <a:endParaRPr sz="4400" b="1" dirty="0">
              <a:solidFill>
                <a:srgbClr val="FFFFFF"/>
              </a:solidFill>
            </a:endParaRPr>
          </a:p>
        </p:txBody>
      </p:sp>
      <p:sp>
        <p:nvSpPr>
          <p:cNvPr id="715" name="Google Shape;715;p2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9607E1B9-7A60-1749-BC66-8886A451B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922833"/>
            <a:ext cx="4572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4"/>
          <p:cNvSpPr/>
          <p:nvPr/>
        </p:nvSpPr>
        <p:spPr>
          <a:xfrm>
            <a:off x="274807" y="1665425"/>
            <a:ext cx="3214640" cy="3226614"/>
          </a:xfrm>
          <a:prstGeom prst="ellipse">
            <a:avLst/>
          </a:prstGeom>
          <a:solidFill>
            <a:schemeClr val="bg1"/>
          </a:solidFill>
          <a:ln w="76200" cap="flat" cmpd="sng">
            <a:solidFill>
              <a:srgbClr val="BDCC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>
                <a:solidFill>
                  <a:srgbClr val="3C4043"/>
                </a:solidFill>
                <a:effectLst/>
                <a:latin typeface="Roboto"/>
              </a:rPr>
              <a:t> </a:t>
            </a:r>
            <a:r>
              <a:rPr lang="en-US" sz="2400" b="0" i="0">
                <a:solidFill>
                  <a:schemeClr val="accent3"/>
                </a:solidFill>
                <a:effectLst/>
                <a:latin typeface="Roboto"/>
              </a:rPr>
              <a:t>a thick solution that fills each cell and is enclosed by the cell membrane.</a:t>
            </a:r>
            <a:endParaRPr sz="2400">
              <a:solidFill>
                <a:schemeClr val="accent3"/>
              </a:solidFill>
              <a:latin typeface="Neuton"/>
              <a:ea typeface="Neuton"/>
              <a:cs typeface="Neuton"/>
              <a:sym typeface="Neuton"/>
            </a:endParaRPr>
          </a:p>
        </p:txBody>
      </p:sp>
      <p:sp>
        <p:nvSpPr>
          <p:cNvPr id="723" name="Google Shape;723;p24"/>
          <p:cNvSpPr/>
          <p:nvPr/>
        </p:nvSpPr>
        <p:spPr>
          <a:xfrm>
            <a:off x="5856493" y="1638094"/>
            <a:ext cx="3214640" cy="3281275"/>
          </a:xfrm>
          <a:prstGeom prst="ellipse">
            <a:avLst/>
          </a:prstGeom>
          <a:solidFill>
            <a:schemeClr val="bg1"/>
          </a:solidFill>
          <a:ln w="76200" cap="flat" cmpd="sng">
            <a:solidFill>
              <a:srgbClr val="97BFA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>
                <a:solidFill>
                  <a:schemeClr val="accent4">
                    <a:lumMod val="75000"/>
                  </a:schemeClr>
                </a:solidFill>
                <a:effectLst/>
                <a:latin typeface="Roboto"/>
              </a:rPr>
              <a:t>includes all of the material inside the cell and outside of the nucleus.</a:t>
            </a:r>
            <a:endParaRPr sz="2400">
              <a:solidFill>
                <a:schemeClr val="accent4">
                  <a:lumMod val="75000"/>
                </a:schemeClr>
              </a:solidFill>
              <a:latin typeface="Neuton"/>
              <a:ea typeface="Neuton"/>
              <a:cs typeface="Neuton"/>
              <a:sym typeface="Neuton"/>
            </a:endParaRPr>
          </a:p>
        </p:txBody>
      </p:sp>
      <p:sp>
        <p:nvSpPr>
          <p:cNvPr id="724" name="Google Shape;724;p2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4" name="Google Shape;706;p22">
            <a:extLst>
              <a:ext uri="{FF2B5EF4-FFF2-40B4-BE49-F238E27FC236}">
                <a16:creationId xmlns:a16="http://schemas.microsoft.com/office/drawing/2014/main" id="{AB9BB4F0-32DA-AE44-80F6-D6BCAFD21C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7472" y="614451"/>
            <a:ext cx="600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r>
              <a:rPr lang="en-US" sz="4800" b="1"/>
              <a:t>Cytoplasm</a:t>
            </a:r>
          </a:p>
        </p:txBody>
      </p:sp>
      <p:sp>
        <p:nvSpPr>
          <p:cNvPr id="721" name="Google Shape;721;p24"/>
          <p:cNvSpPr/>
          <p:nvPr/>
        </p:nvSpPr>
        <p:spPr>
          <a:xfrm>
            <a:off x="3065650" y="1638094"/>
            <a:ext cx="3214640" cy="3281275"/>
          </a:xfrm>
          <a:prstGeom prst="ellipse">
            <a:avLst/>
          </a:prstGeom>
          <a:noFill/>
          <a:ln w="76200" cap="flat" cmpd="sng">
            <a:solidFill>
              <a:srgbClr val="93B7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>
                <a:solidFill>
                  <a:schemeClr val="accent3">
                    <a:lumMod val="75000"/>
                  </a:schemeClr>
                </a:solidFill>
                <a:effectLst/>
                <a:latin typeface="Roboto"/>
              </a:rPr>
              <a:t>composed of water, salts, and proteins. </a:t>
            </a:r>
            <a:endParaRPr sz="2800">
              <a:solidFill>
                <a:schemeClr val="accent3">
                  <a:lumMod val="75000"/>
                </a:schemeClr>
              </a:solidFill>
              <a:latin typeface="Neuton"/>
              <a:ea typeface="Neuton"/>
              <a:cs typeface="Neuton"/>
              <a:sym typeface="Neuto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2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6" name="Google Shape;706;p22">
            <a:extLst>
              <a:ext uri="{FF2B5EF4-FFF2-40B4-BE49-F238E27FC236}">
                <a16:creationId xmlns:a16="http://schemas.microsoft.com/office/drawing/2014/main" id="{4A1E6188-A482-A649-BC31-F75DB92347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8991" y="545761"/>
            <a:ext cx="600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r>
              <a:rPr lang="en-US" sz="4800" b="1"/>
              <a:t>Lysosome</a:t>
            </a:r>
          </a:p>
        </p:txBody>
      </p:sp>
      <p:sp>
        <p:nvSpPr>
          <p:cNvPr id="7" name="Google Shape;707;p22">
            <a:extLst>
              <a:ext uri="{FF2B5EF4-FFF2-40B4-BE49-F238E27FC236}">
                <a16:creationId xmlns:a16="http://schemas.microsoft.com/office/drawing/2014/main" id="{792F24D5-BF59-DD4E-826E-FAC26505DC64}"/>
              </a:ext>
            </a:extLst>
          </p:cNvPr>
          <p:cNvSpPr txBox="1">
            <a:spLocks/>
          </p:cNvSpPr>
          <p:nvPr/>
        </p:nvSpPr>
        <p:spPr>
          <a:xfrm>
            <a:off x="5739504" y="684055"/>
            <a:ext cx="3404496" cy="377539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>
                <a:solidFill>
                  <a:schemeClr val="accent3"/>
                </a:solidFill>
              </a:rPr>
              <a:t>• Suicide bags or Suicide Sacks.</a:t>
            </a:r>
          </a:p>
          <a:p>
            <a:endParaRPr lang="en-US" sz="2800" b="1">
              <a:solidFill>
                <a:schemeClr val="accent3"/>
              </a:solidFill>
            </a:endParaRPr>
          </a:p>
          <a:p>
            <a:r>
              <a:rPr lang="en-US" sz="2800" b="1">
                <a:solidFill>
                  <a:schemeClr val="accent3"/>
                </a:solidFill>
              </a:rPr>
              <a:t>• For Garbage disposal.</a:t>
            </a:r>
          </a:p>
          <a:p>
            <a:endParaRPr lang="en-US" sz="2800" b="1">
              <a:solidFill>
                <a:schemeClr val="accent3"/>
              </a:solidFill>
            </a:endParaRPr>
          </a:p>
          <a:p>
            <a:r>
              <a:rPr lang="en-US" sz="2800" b="1">
                <a:solidFill>
                  <a:schemeClr val="accent3"/>
                </a:solidFill>
              </a:rPr>
              <a:t>• Has digestive enzymes.</a:t>
            </a:r>
          </a:p>
          <a:p>
            <a:pPr indent="-457200"/>
            <a:endParaRPr lang="en-US" sz="2800" b="1">
              <a:solidFill>
                <a:schemeClr val="accent3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693933A-AF4E-E749-8968-3F0945730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89000"/>
            <a:ext cx="5130373" cy="345445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2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2" name="Google Shape;706;p22">
            <a:extLst>
              <a:ext uri="{FF2B5EF4-FFF2-40B4-BE49-F238E27FC236}">
                <a16:creationId xmlns:a16="http://schemas.microsoft.com/office/drawing/2014/main" id="{19856357-3615-2C4F-AFCB-B3B124E18B9E}"/>
              </a:ext>
            </a:extLst>
          </p:cNvPr>
          <p:cNvSpPr txBox="1">
            <a:spLocks/>
          </p:cNvSpPr>
          <p:nvPr/>
        </p:nvSpPr>
        <p:spPr>
          <a:xfrm>
            <a:off x="399697" y="119884"/>
            <a:ext cx="600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 b="0" i="0" u="none" strike="noStrike" cap="none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r>
              <a:rPr lang="en-US" sz="4800" b="1"/>
              <a:t>Vacuole</a:t>
            </a:r>
          </a:p>
        </p:txBody>
      </p:sp>
      <p:sp>
        <p:nvSpPr>
          <p:cNvPr id="3" name="Google Shape;707;p22">
            <a:extLst>
              <a:ext uri="{FF2B5EF4-FFF2-40B4-BE49-F238E27FC236}">
                <a16:creationId xmlns:a16="http://schemas.microsoft.com/office/drawing/2014/main" id="{A2392282-147F-9443-8E98-F2AB1A61C44F}"/>
              </a:ext>
            </a:extLst>
          </p:cNvPr>
          <p:cNvSpPr txBox="1">
            <a:spLocks/>
          </p:cNvSpPr>
          <p:nvPr/>
        </p:nvSpPr>
        <p:spPr>
          <a:xfrm>
            <a:off x="2026015" y="672226"/>
            <a:ext cx="4543269" cy="857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solidFill>
                  <a:schemeClr val="accent3"/>
                </a:solidFill>
              </a:rPr>
              <a:t>• Food storage of the cell.</a:t>
            </a:r>
          </a:p>
          <a:p>
            <a:pPr indent="-457200"/>
            <a:endParaRPr lang="en-US" sz="2800" b="1">
              <a:solidFill>
                <a:schemeClr val="accent3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18A6DE1-844E-E344-821E-2065424D7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8006" y="1460811"/>
            <a:ext cx="6787988" cy="35628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AE9317B-DCE0-9D4C-863F-6ACAF8113D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039" y="177379"/>
            <a:ext cx="5539917" cy="478874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15"/>
          <p:cNvSpPr txBox="1">
            <a:spLocks noGrp="1"/>
          </p:cNvSpPr>
          <p:nvPr>
            <p:ph type="ctrTitle" idx="4294967295"/>
          </p:nvPr>
        </p:nvSpPr>
        <p:spPr>
          <a:xfrm>
            <a:off x="762524" y="-320365"/>
            <a:ext cx="7618952" cy="12543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/>
              <a:t>Human Cell</a:t>
            </a:r>
            <a:endParaRPr sz="4800" b="1"/>
          </a:p>
        </p:txBody>
      </p:sp>
      <p:sp>
        <p:nvSpPr>
          <p:cNvPr id="654" name="Google Shape;654;p15"/>
          <p:cNvSpPr txBox="1">
            <a:spLocks noGrp="1"/>
          </p:cNvSpPr>
          <p:nvPr>
            <p:ph type="subTitle" idx="4294967295"/>
          </p:nvPr>
        </p:nvSpPr>
        <p:spPr>
          <a:xfrm>
            <a:off x="1109884" y="934028"/>
            <a:ext cx="6593700" cy="26720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 algn="ctr">
              <a:spcBef>
                <a:spcPts val="0"/>
              </a:spcBef>
            </a:pPr>
            <a:r>
              <a:rPr lang="en-US" sz="2400" b="1">
                <a:solidFill>
                  <a:schemeClr val="accent3"/>
                </a:solidFill>
                <a:latin typeface="Rockwell" panose="02060603020205020403" pitchFamily="18" charset="0"/>
              </a:rPr>
              <a:t>is an Animal Cell</a:t>
            </a:r>
            <a:endParaRPr lang="en-US" b="1">
              <a:solidFill>
                <a:schemeClr val="accent3"/>
              </a:solidFill>
              <a:latin typeface="Rockwell" panose="02060603020205020403" pitchFamily="18" charset="0"/>
            </a:endParaRPr>
          </a:p>
          <a:p>
            <a:pPr marL="2628900" lvl="5" indent="-342900" algn="ctr"/>
            <a:endParaRPr lang="en-US" b="1">
              <a:solidFill>
                <a:schemeClr val="accent3"/>
              </a:solidFill>
              <a:latin typeface="Rockwell" panose="020F0502020204030204" pitchFamily="34" charset="0"/>
            </a:endParaRPr>
          </a:p>
          <a:p>
            <a:pPr marL="342900" indent="-342900" algn="ctr">
              <a:spcBef>
                <a:spcPts val="0"/>
              </a:spcBef>
            </a:pPr>
            <a:r>
              <a:rPr lang="en-US" b="1">
                <a:solidFill>
                  <a:schemeClr val="accent3"/>
                </a:solidFill>
                <a:latin typeface="Rockwell" panose="020F0502020204030204" pitchFamily="34" charset="0"/>
              </a:rPr>
              <a:t>It has a nucleus and it is enclosed by a nuclear membrane</a:t>
            </a:r>
          </a:p>
          <a:p>
            <a:pPr marL="342900" indent="-342900" algn="ctr">
              <a:spcBef>
                <a:spcPts val="0"/>
              </a:spcBef>
            </a:pPr>
            <a:endParaRPr lang="en-US" b="1">
              <a:solidFill>
                <a:schemeClr val="accent3"/>
              </a:solidFill>
              <a:latin typeface="Rockwell" panose="020F0502020204030204" pitchFamily="34" charset="0"/>
            </a:endParaRPr>
          </a:p>
          <a:p>
            <a:pPr marL="342900" indent="-342900" algn="ctr">
              <a:spcBef>
                <a:spcPts val="0"/>
              </a:spcBef>
            </a:pPr>
            <a:r>
              <a:rPr lang="en-US" b="1">
                <a:solidFill>
                  <a:schemeClr val="accent3"/>
                </a:solidFill>
                <a:latin typeface="Rockwell" panose="020F0502020204030204" pitchFamily="34" charset="0"/>
              </a:rPr>
              <a:t>Nuclear Membrane -</a:t>
            </a:r>
            <a:r>
              <a:rPr lang="en-US" b="1" i="0">
                <a:solidFill>
                  <a:schemeClr val="accent3"/>
                </a:solidFill>
                <a:effectLst/>
                <a:latin typeface="Rockwell" panose="020F0502020204030204" pitchFamily="34" charset="0"/>
              </a:rPr>
              <a:t>sometimes referred to as the nuclear envelope, is the membrane that encloses the nucleus.</a:t>
            </a:r>
            <a:endParaRPr b="1">
              <a:solidFill>
                <a:schemeClr val="accent3"/>
              </a:solidFill>
              <a:latin typeface="Rockwell" panose="020F0502020204030204" pitchFamily="34" charset="0"/>
            </a:endParaRPr>
          </a:p>
        </p:txBody>
      </p:sp>
      <p:sp>
        <p:nvSpPr>
          <p:cNvPr id="656" name="Google Shape;656;p15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6"/>
          <p:cNvSpPr txBox="1">
            <a:spLocks noGrp="1"/>
          </p:cNvSpPr>
          <p:nvPr>
            <p:ph type="ctrTitle"/>
          </p:nvPr>
        </p:nvSpPr>
        <p:spPr>
          <a:xfrm>
            <a:off x="193431" y="101310"/>
            <a:ext cx="4107656" cy="9891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latin typeface="Neuton"/>
                <a:ea typeface="Neuton"/>
                <a:cs typeface="Neuton"/>
                <a:sym typeface="Neuton"/>
              </a:rPr>
              <a:t>DNA and RNA</a:t>
            </a:r>
            <a:endParaRPr sz="4400" b="1" dirty="0">
              <a:latin typeface="Neuton"/>
              <a:ea typeface="Neuton"/>
              <a:cs typeface="Neuton"/>
              <a:sym typeface="Neuton"/>
            </a:endParaRPr>
          </a:p>
        </p:txBody>
      </p:sp>
      <p:sp>
        <p:nvSpPr>
          <p:cNvPr id="662" name="Google Shape;662;p16"/>
          <p:cNvSpPr txBox="1">
            <a:spLocks noGrp="1"/>
          </p:cNvSpPr>
          <p:nvPr>
            <p:ph type="subTitle" idx="1"/>
          </p:nvPr>
        </p:nvSpPr>
        <p:spPr>
          <a:xfrm>
            <a:off x="4301087" y="483992"/>
            <a:ext cx="5154000" cy="6064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400" dirty="0"/>
              <a:t>Both located in Nucleus</a:t>
            </a:r>
            <a:endParaRPr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F25E0A6-5BED-2440-B967-6363F102D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13" y="1304444"/>
            <a:ext cx="5606619" cy="373774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7"/>
          <p:cNvSpPr txBox="1">
            <a:spLocks noGrp="1"/>
          </p:cNvSpPr>
          <p:nvPr>
            <p:ph type="body" idx="1"/>
          </p:nvPr>
        </p:nvSpPr>
        <p:spPr>
          <a:xfrm>
            <a:off x="2269798" y="-392553"/>
            <a:ext cx="4604400" cy="114814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800" b="1" i="0" u="sng">
                <a:solidFill>
                  <a:schemeClr val="accent1">
                    <a:lumMod val="50000"/>
                  </a:schemeClr>
                </a:solidFill>
              </a:rPr>
              <a:t>DNA</a:t>
            </a:r>
            <a:endParaRPr sz="4800" b="1" i="0" u="sng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68" name="Google Shape;668;p1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900496D-C12A-3849-995E-C60E305009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11" b="5382"/>
          <a:stretch/>
        </p:blipFill>
        <p:spPr>
          <a:xfrm>
            <a:off x="571316" y="3173475"/>
            <a:ext cx="8001367" cy="19700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72BB06-C196-7E49-959D-853F19940DEB}"/>
              </a:ext>
            </a:extLst>
          </p:cNvPr>
          <p:cNvSpPr txBox="1"/>
          <p:nvPr/>
        </p:nvSpPr>
        <p:spPr>
          <a:xfrm>
            <a:off x="164854" y="606275"/>
            <a:ext cx="88142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i="0">
                <a:solidFill>
                  <a:schemeClr val="accent1">
                    <a:lumMod val="75000"/>
                  </a:schemeClr>
                </a:solidFill>
                <a:effectLst/>
                <a:latin typeface="Roboto"/>
              </a:rPr>
              <a:t>Deoxyribonucleic acid.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800" b="1" i="0">
              <a:solidFill>
                <a:schemeClr val="accent1">
                  <a:lumMod val="75000"/>
                </a:schemeClr>
              </a:solidFill>
              <a:effectLst/>
              <a:latin typeface="Roboto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i="0">
                <a:solidFill>
                  <a:schemeClr val="accent1">
                    <a:lumMod val="75000"/>
                  </a:schemeClr>
                </a:solidFill>
                <a:effectLst/>
                <a:latin typeface="-apple-system"/>
              </a:rPr>
              <a:t>composed of two chains that coil around each other to form a double helix strand 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800" b="1" i="0">
              <a:solidFill>
                <a:schemeClr val="accent1">
                  <a:lumMod val="75000"/>
                </a:schemeClr>
              </a:solidFill>
              <a:effectLst/>
              <a:latin typeface="-apple-system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Roboto"/>
              </a:rPr>
              <a:t>Creates a copy of messenger RNA (mRNA).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8"/>
          <p:cNvSpPr txBox="1">
            <a:spLocks noGrp="1"/>
          </p:cNvSpPr>
          <p:nvPr>
            <p:ph type="title"/>
          </p:nvPr>
        </p:nvSpPr>
        <p:spPr>
          <a:xfrm>
            <a:off x="1068590" y="194663"/>
            <a:ext cx="1733958" cy="9179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3">
                    <a:lumMod val="50000"/>
                  </a:schemeClr>
                </a:solidFill>
              </a:rPr>
              <a:t>RNA</a:t>
            </a:r>
            <a:endParaRPr sz="4800" b="1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74" name="Google Shape;674;p18"/>
          <p:cNvSpPr txBox="1">
            <a:spLocks noGrp="1"/>
          </p:cNvSpPr>
          <p:nvPr>
            <p:ph type="body" idx="1"/>
          </p:nvPr>
        </p:nvSpPr>
        <p:spPr>
          <a:xfrm>
            <a:off x="686900" y="961520"/>
            <a:ext cx="5907332" cy="41819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Roboto"/>
              </a:rPr>
              <a:t>Ribonucleic acid.</a:t>
            </a:r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endParaRPr lang="en-US" b="1" dirty="0">
              <a:solidFill>
                <a:schemeClr val="accent3">
                  <a:lumMod val="75000"/>
                </a:schemeClr>
              </a:solidFill>
              <a:latin typeface="Roboto"/>
            </a:endParaRPr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Roboto"/>
              </a:rPr>
              <a:t>Single Helix.</a:t>
            </a:r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endParaRPr lang="en-US" b="1" dirty="0">
              <a:solidFill>
                <a:schemeClr val="accent3">
                  <a:lumMod val="75000"/>
                </a:schemeClr>
              </a:solidFill>
              <a:latin typeface="Roboto"/>
            </a:endParaRPr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Roboto"/>
              </a:rPr>
              <a:t>It 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a </a:t>
            </a:r>
            <a:r>
              <a:rPr lang="en-US" b="1" i="0" u="none" strike="noStrike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polymeric 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molecule essential in various biological roles in </a:t>
            </a:r>
            <a:r>
              <a:rPr lang="en-US" b="1" i="0" u="none" strike="noStrike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coding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, </a:t>
            </a:r>
            <a:r>
              <a:rPr lang="en-US" b="1" i="0" u="none" strike="noStrike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decoding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, </a:t>
            </a:r>
            <a:r>
              <a:rPr lang="en-US" b="1" i="0" u="none" strike="noStrike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regulation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 and </a:t>
            </a:r>
            <a:r>
              <a:rPr lang="en-US" b="1" i="0" u="none" strike="noStrike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expression of genes</a:t>
            </a:r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-apple-system"/>
              </a:rPr>
              <a:t>.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Roboto"/>
            </a:endParaRPr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✢"/>
            </a:pPr>
            <a:endParaRPr sz="2000" dirty="0"/>
          </a:p>
        </p:txBody>
      </p:sp>
      <p:sp>
        <p:nvSpPr>
          <p:cNvPr id="675" name="Google Shape;675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B88F40D-4D08-3F42-B951-631806B7C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507" y="0"/>
            <a:ext cx="1709277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9"/>
          <p:cNvSpPr txBox="1">
            <a:spLocks noGrp="1"/>
          </p:cNvSpPr>
          <p:nvPr>
            <p:ph type="ctrTitle" idx="4294967295"/>
          </p:nvPr>
        </p:nvSpPr>
        <p:spPr>
          <a:xfrm>
            <a:off x="86549" y="0"/>
            <a:ext cx="8970901" cy="16348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solidFill>
                  <a:schemeClr val="accent4">
                    <a:lumMod val="75000"/>
                  </a:schemeClr>
                </a:solidFill>
              </a:rPr>
              <a:t>DNA</a:t>
            </a:r>
            <a:r>
              <a:rPr lang="en" sz="4400" dirty="0">
                <a:solidFill>
                  <a:schemeClr val="accent4">
                    <a:lumMod val="75000"/>
                  </a:schemeClr>
                </a:solidFill>
              </a:rPr>
              <a:t> and </a:t>
            </a:r>
            <a:r>
              <a:rPr lang="en" sz="4400" b="1" dirty="0">
                <a:solidFill>
                  <a:schemeClr val="accent4">
                    <a:lumMod val="75000"/>
                  </a:schemeClr>
                </a:solidFill>
              </a:rPr>
              <a:t>RNA</a:t>
            </a:r>
            <a:r>
              <a:rPr lang="en" sz="4400" dirty="0">
                <a:solidFill>
                  <a:schemeClr val="accent4">
                    <a:lumMod val="75000"/>
                  </a:schemeClr>
                </a:solidFill>
              </a:rPr>
              <a:t> are floating in a jelly-like fluid called </a:t>
            </a:r>
            <a:r>
              <a:rPr lang="en" sz="4400" b="1" dirty="0">
                <a:solidFill>
                  <a:schemeClr val="accent4">
                    <a:lumMod val="75000"/>
                  </a:schemeClr>
                </a:solidFill>
              </a:rPr>
              <a:t>Nucleoplasm</a:t>
            </a:r>
            <a:r>
              <a:rPr lang="en" sz="4400" dirty="0">
                <a:solidFill>
                  <a:srgbClr val="666666"/>
                </a:solidFill>
              </a:rPr>
              <a:t> </a:t>
            </a:r>
            <a:endParaRPr sz="4400" dirty="0">
              <a:solidFill>
                <a:srgbClr val="666666"/>
              </a:solidFill>
            </a:endParaRPr>
          </a:p>
        </p:txBody>
      </p:sp>
      <p:sp>
        <p:nvSpPr>
          <p:cNvPr id="684" name="Google Shape;684;p19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103BA8-379F-094D-B8C3-A5EF7505E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515" y="1626578"/>
            <a:ext cx="6988968" cy="34944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0"/>
          <p:cNvSpPr txBox="1">
            <a:spLocks noGrp="1"/>
          </p:cNvSpPr>
          <p:nvPr>
            <p:ph type="body" idx="1"/>
          </p:nvPr>
        </p:nvSpPr>
        <p:spPr>
          <a:xfrm>
            <a:off x="86155" y="1516041"/>
            <a:ext cx="3986987" cy="30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ctr"/>
            <a:r>
              <a:rPr lang="en-US" sz="2800">
                <a:solidFill>
                  <a:schemeClr val="accent4">
                    <a:lumMod val="75000"/>
                  </a:schemeClr>
                </a:solidFill>
              </a:rPr>
              <a:t>It is the 1</a:t>
            </a:r>
            <a:r>
              <a:rPr lang="en-US" sz="2800" baseline="30000">
                <a:solidFill>
                  <a:schemeClr val="accent4">
                    <a:lumMod val="75000"/>
                  </a:schemeClr>
                </a:solidFill>
              </a:rPr>
              <a:t>st</a:t>
            </a:r>
            <a:r>
              <a:rPr lang="en-US" sz="2800">
                <a:solidFill>
                  <a:schemeClr val="accent4">
                    <a:lumMod val="75000"/>
                  </a:schemeClr>
                </a:solidFill>
              </a:rPr>
              <a:t> organelle that the mRNA will encounter after leaving the nucleus.</a:t>
            </a:r>
          </a:p>
          <a:p>
            <a:pPr marL="285750" indent="-285750" algn="ctr"/>
            <a:endParaRPr lang="en-US" sz="2800">
              <a:solidFill>
                <a:schemeClr val="accent4">
                  <a:lumMod val="75000"/>
                </a:schemeClr>
              </a:solidFill>
            </a:endParaRPr>
          </a:p>
          <a:p>
            <a:pPr indent="-457200" algn="ctr"/>
            <a:r>
              <a:rPr lang="en-US" sz="2800">
                <a:solidFill>
                  <a:schemeClr val="accent4">
                    <a:lumMod val="75000"/>
                  </a:schemeClr>
                </a:solidFill>
              </a:rPr>
              <a:t>It is rough because of the Ribosomes.</a:t>
            </a:r>
            <a:endParaRPr sz="280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90" name="Google Shape;690;p20"/>
          <p:cNvSpPr txBox="1">
            <a:spLocks noGrp="1"/>
          </p:cNvSpPr>
          <p:nvPr>
            <p:ph type="title"/>
          </p:nvPr>
        </p:nvSpPr>
        <p:spPr>
          <a:xfrm>
            <a:off x="-9717" y="0"/>
            <a:ext cx="9163434" cy="1641248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/>
              <a:t>Rough Endoplasmic Reticulum (RER)</a:t>
            </a:r>
            <a:endParaRPr sz="4800" b="1"/>
          </a:p>
        </p:txBody>
      </p:sp>
      <p:sp>
        <p:nvSpPr>
          <p:cNvPr id="692" name="Google Shape;692;p2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8C1301A-FDCE-6647-972D-609D313ED5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b="1"/>
          <a:stretch/>
        </p:blipFill>
        <p:spPr>
          <a:xfrm>
            <a:off x="4241330" y="1516041"/>
            <a:ext cx="4744199" cy="36274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"/>
          <p:cNvSpPr txBox="1">
            <a:spLocks noGrp="1"/>
          </p:cNvSpPr>
          <p:nvPr>
            <p:ph type="title"/>
          </p:nvPr>
        </p:nvSpPr>
        <p:spPr>
          <a:xfrm>
            <a:off x="274760" y="408593"/>
            <a:ext cx="3461971" cy="728113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Ribosomes</a:t>
            </a:r>
            <a:endParaRPr sz="4400" b="1" dirty="0"/>
          </a:p>
        </p:txBody>
      </p:sp>
      <p:sp>
        <p:nvSpPr>
          <p:cNvPr id="701" name="Google Shape;701;p2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150E4FF-3626-674D-A8AA-A3DFD2430118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88911" y="1370252"/>
            <a:ext cx="4455089" cy="2789700"/>
          </a:xfrm>
          <a:solidFill>
            <a:schemeClr val="bg1"/>
          </a:solidFill>
        </p:spPr>
        <p:txBody>
          <a:bodyPr/>
          <a:lstStyle/>
          <a:p>
            <a:r>
              <a:rPr lang="en-US" sz="2800" b="1">
                <a:solidFill>
                  <a:schemeClr val="accent3"/>
                </a:solidFill>
              </a:rPr>
              <a:t>Responsible for protein synthesis.</a:t>
            </a:r>
          </a:p>
          <a:p>
            <a:endParaRPr lang="en-US" sz="2800" b="1">
              <a:solidFill>
                <a:schemeClr val="accent3"/>
              </a:solidFill>
            </a:endParaRPr>
          </a:p>
          <a:p>
            <a:r>
              <a:rPr lang="en-US" sz="2800" b="1">
                <a:solidFill>
                  <a:schemeClr val="accent3"/>
                </a:solidFill>
              </a:rPr>
              <a:t>Contains amino acids.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F01D573-B7A0-744F-8736-71E7C0CCA6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663"/>
          <a:stretch/>
        </p:blipFill>
        <p:spPr>
          <a:xfrm>
            <a:off x="638907" y="1315973"/>
            <a:ext cx="3933093" cy="34189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re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On-screen Show (16:9)</PresentationFormat>
  <Paragraphs>62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-apple-system</vt:lpstr>
      <vt:lpstr>Arial</vt:lpstr>
      <vt:lpstr>Neuton</vt:lpstr>
      <vt:lpstr>Roboto</vt:lpstr>
      <vt:lpstr>Rockwell</vt:lpstr>
      <vt:lpstr>Yellowtail</vt:lpstr>
      <vt:lpstr>Ceres template</vt:lpstr>
      <vt:lpstr>Parts of the Cell</vt:lpstr>
      <vt:lpstr>PowerPoint Presentation</vt:lpstr>
      <vt:lpstr>Human Cell</vt:lpstr>
      <vt:lpstr>DNA and RNA</vt:lpstr>
      <vt:lpstr>PowerPoint Presentation</vt:lpstr>
      <vt:lpstr>RNA</vt:lpstr>
      <vt:lpstr>DNA and RNA are floating in a jelly-like fluid called Nucleoplasm </vt:lpstr>
      <vt:lpstr>Rough Endoplasmic Reticulum (RER)</vt:lpstr>
      <vt:lpstr>Ribosomes</vt:lpstr>
      <vt:lpstr>Vesicles</vt:lpstr>
      <vt:lpstr>Golgi Apparatus</vt:lpstr>
      <vt:lpstr>Cytoplasm</vt:lpstr>
      <vt:lpstr>Lysosome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the Cell</dc:title>
  <cp:lastModifiedBy>Empowerment Technologies</cp:lastModifiedBy>
  <cp:revision>9</cp:revision>
  <dcterms:modified xsi:type="dcterms:W3CDTF">2019-07-29T11:36:54Z</dcterms:modified>
</cp:coreProperties>
</file>