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279" r:id="rId3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A629E3A-3B0F-4360-84F3-8F47F4557EFE}">
  <a:tblStyle styleId="{EA629E3A-3B0F-4360-84F3-8F47F4557E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>
      <p:cViewPr varScale="1">
        <p:scale>
          <a:sx n="91" d="100"/>
          <a:sy n="91" d="100"/>
        </p:scale>
        <p:origin x="7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35718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32043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6011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2831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08444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3321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08465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57615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78592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91159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632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6899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92703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89852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6731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61466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71653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11199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96813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392908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1185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2969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0365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2606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61465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2029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7962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9906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85902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41043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24505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3294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1453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0237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3788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6805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2688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4295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l" t="t" r="r" b="b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l" t="t" r="r" b="b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l" t="t" r="r" b="b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ABE33F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l" t="t" r="r" b="b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-5900" y="753950"/>
            <a:ext cx="9144150" cy="3769800"/>
          </a:xfrm>
          <a:custGeom>
            <a:avLst/>
            <a:gdLst/>
            <a:ahLst/>
            <a:cxnLst/>
            <a:rect l="l" t="t" r="r" b="b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7" name="Google Shape;17;p3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l" t="t" r="r" b="b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1815525" y="20405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815375" y="3068650"/>
            <a:ext cx="5513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6025" y="301575"/>
            <a:ext cx="9150050" cy="4496748"/>
          </a:xfrm>
          <a:custGeom>
            <a:avLst/>
            <a:gdLst/>
            <a:ahLst/>
            <a:cxnLst/>
            <a:rect l="l" t="t" r="r" b="b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23" name="Google Shape;23;p4"/>
          <p:cNvSpPr/>
          <p:nvPr/>
        </p:nvSpPr>
        <p:spPr>
          <a:xfrm>
            <a:off x="0" y="1580113"/>
            <a:ext cx="9144000" cy="3341668"/>
          </a:xfrm>
          <a:custGeom>
            <a:avLst/>
            <a:gdLst/>
            <a:ahLst/>
            <a:cxnLst/>
            <a:rect l="l" t="t" r="r" b="b"/>
            <a:pathLst>
              <a:path w="365760" h="110982" extrusionOk="0">
                <a:moveTo>
                  <a:pt x="0" y="0"/>
                </a:moveTo>
                <a:lnTo>
                  <a:pt x="0" y="54526"/>
                </a:lnTo>
                <a:lnTo>
                  <a:pt x="317748" y="110982"/>
                </a:lnTo>
                <a:lnTo>
                  <a:pt x="365760" y="84202"/>
                </a:lnTo>
                <a:lnTo>
                  <a:pt x="365760" y="2678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24" name="Google Shape;24;p4"/>
          <p:cNvSpPr/>
          <p:nvPr/>
        </p:nvSpPr>
        <p:spPr>
          <a:xfrm>
            <a:off x="-5900" y="410541"/>
            <a:ext cx="9144152" cy="4453148"/>
          </a:xfrm>
          <a:custGeom>
            <a:avLst/>
            <a:gdLst/>
            <a:ahLst/>
            <a:cxnLst/>
            <a:rect l="l" t="t" r="r" b="b"/>
            <a:pathLst>
              <a:path w="365036" h="147896" extrusionOk="0">
                <a:moveTo>
                  <a:pt x="365036" y="21714"/>
                </a:moveTo>
                <a:lnTo>
                  <a:pt x="87097" y="0"/>
                </a:lnTo>
                <a:lnTo>
                  <a:pt x="0" y="57421"/>
                </a:lnTo>
                <a:lnTo>
                  <a:pt x="0" y="117255"/>
                </a:lnTo>
                <a:lnTo>
                  <a:pt x="241266" y="147896"/>
                </a:lnTo>
                <a:lnTo>
                  <a:pt x="365036" y="112913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833775" y="2314200"/>
            <a:ext cx="5476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Char char="◆"/>
              <a:defRPr b="1" i="1">
                <a:solidFill>
                  <a:srgbClr val="FFFFFF"/>
                </a:solidFill>
              </a:defRPr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◆"/>
              <a:defRPr b="1" i="1">
                <a:solidFill>
                  <a:srgbClr val="FFFFFF"/>
                </a:solidFill>
              </a:defRPr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◇"/>
              <a:defRPr b="1" i="1">
                <a:solidFill>
                  <a:srgbClr val="FFFFFF"/>
                </a:solidFill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  <a:defRPr b="1" i="1">
                <a:solidFill>
                  <a:srgbClr val="FFFFFF"/>
                </a:solidFill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  <a:defRPr b="1" i="1">
                <a:solidFill>
                  <a:srgbClr val="FFFFFF"/>
                </a:solidFill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  <a:defRPr b="1" i="1">
                <a:solidFill>
                  <a:srgbClr val="FFFFFF"/>
                </a:solidFill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●"/>
              <a:defRPr b="1" i="1">
                <a:solidFill>
                  <a:srgbClr val="FFFFFF"/>
                </a:solidFill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○"/>
              <a:defRPr b="1" i="1">
                <a:solidFill>
                  <a:srgbClr val="FFFFFF"/>
                </a:solidFill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Char char="■"/>
              <a:defRPr b="1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3593400" y="10861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“</a:t>
            </a:r>
            <a:endParaRPr sz="6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4179900" y="1041875"/>
            <a:ext cx="784200" cy="784200"/>
          </a:xfrm>
          <a:prstGeom prst="diamond">
            <a:avLst/>
          </a:prstGeom>
          <a:noFill/>
          <a:ln w="28575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5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31" name="Google Shape;31;p5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l" t="t" r="r" b="b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Google Shape;32;p5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l" t="t" r="r" b="b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Google Shape;33;p5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l" t="t" r="r" b="b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4" name="Google Shape;34;p5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l" t="t" r="r" b="b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5" name="Google Shape;35;p5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l" t="t" r="r" b="b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6" name="Google Shape;36;p5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l" t="t" r="r" b="b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6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42" name="Google Shape;42;p6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l" t="t" r="r" b="b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43" name="Google Shape;43;p6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l" t="t" r="r" b="b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44" name="Google Shape;44;p6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l" t="t" r="r" b="b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45" name="Google Shape;45;p6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l" t="t" r="r" b="b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46" name="Google Shape;46;p6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l" t="t" r="r" b="b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47" name="Google Shape;47;p6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l" t="t" r="r" b="b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1"/>
          </p:nvPr>
        </p:nvSpPr>
        <p:spPr>
          <a:xfrm>
            <a:off x="904925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2"/>
          </p:nvPr>
        </p:nvSpPr>
        <p:spPr>
          <a:xfrm>
            <a:off x="4679180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l" t="t" r="r" b="b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6" name="Google Shape;86;p10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l" t="t" r="r" b="b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7" name="Google Shape;87;p10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l" t="t" r="r" b="b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8" name="Google Shape;88;p1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l" t="t" r="r" b="b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9" name="Google Shape;89;p10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l" t="t" r="r" b="b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90" name="Google Shape;90;p10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l" t="t" r="r" b="b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91" name="Google Shape;91;p10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1pPr>
            <a:lvl2pPr lvl="1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2pPr>
            <a:lvl3pPr lvl="2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3pPr>
            <a:lvl4pPr lvl="3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4pPr>
            <a:lvl5pPr lvl="4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5pPr>
            <a:lvl6pPr lvl="5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6pPr>
            <a:lvl7pPr lvl="6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7pPr>
            <a:lvl8pPr lvl="7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8pPr>
            <a:lvl9pPr lvl="8">
              <a:buNone/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6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1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dirty="0" smtClean="0"/>
              <a:t>MINERALS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3. COLOR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7850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720759" y="2827908"/>
            <a:ext cx="662185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Maybe a unique identifying property of certain minerals.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Small amounts of different elements can give the same mineral different colors.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Example: Quartz (pink-rose quartz, purple-amethyst, orange citrine, white-colorless quartz)</a:t>
            </a:r>
            <a:endParaRPr b="0" i="0" dirty="0"/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6492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4. STREAK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7009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864597" y="2694344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Is the color of a mineral in its powdered form.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Is inherent to almost every mineral.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A better diagnostic property arranged to color due to impurities that causes interferences.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5952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5. CRYSTAL FORM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9685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731032" y="2714892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Is </a:t>
            </a:r>
            <a:r>
              <a:rPr lang="en-US" sz="2000" b="0" i="0" dirty="0" smtClean="0"/>
              <a:t>the visible expression of a mineral’s internal arrangement of atoms.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0" i="0" dirty="0" smtClean="0"/>
              <a:t>External shape of a crystal/group of crystals is displayed or observed in open spaces.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0" i="0" dirty="0" smtClean="0"/>
              <a:t>The form reflects the supposedly internal structure of the crystal.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0" i="0" dirty="0" smtClean="0"/>
              <a:t>Examples: Prismatic, tabular, bladed, platy.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5544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6. CLEAVAGE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1056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731032" y="2714892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Is the tendency of a mineral to cleave, or break, along flat, even surfaces.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i="0" u="sng" dirty="0" smtClean="0"/>
              <a:t>“Plates of weakness” </a:t>
            </a:r>
            <a:r>
              <a:rPr lang="en-US" b="0" i="0" dirty="0" smtClean="0"/>
              <a:t>which are inherent in the bonding of atoms that makes up the material.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2526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7. FRACTURE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6989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48839" y="2581328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Minerals that do not show cleavage when broken are said to fracture.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Fracture the uneven breakage of a mineral.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Example: </a:t>
            </a:r>
            <a:r>
              <a:rPr lang="en-US" b="0" i="0" dirty="0" err="1" smtClean="0"/>
              <a:t>conchoidal</a:t>
            </a:r>
            <a:r>
              <a:rPr lang="en-US" b="0" i="0" dirty="0" smtClean="0"/>
              <a:t>, fibrous and hackly.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923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MINERALS</a:t>
            </a:r>
            <a:endParaRPr dirty="0"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2"/>
          </p:nvPr>
        </p:nvSpPr>
        <p:spPr>
          <a:xfrm>
            <a:off x="1040762" y="1607521"/>
            <a:ext cx="6999652" cy="28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Ø"/>
            </a:pPr>
            <a:r>
              <a:rPr lang="en-US" sz="2000" dirty="0" smtClean="0"/>
              <a:t>Naturally occurring, inorganic solid with orderly crystalline structure and a definite chemical composition.</a:t>
            </a: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Ø"/>
            </a:pPr>
            <a:r>
              <a:rPr lang="en-US" sz="2000" dirty="0" smtClean="0"/>
              <a:t>Basic building blocks of rocks.</a:t>
            </a: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Ø"/>
            </a:pPr>
            <a:r>
              <a:rPr lang="en-US" sz="2000" dirty="0" smtClean="0"/>
              <a:t>Examples: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2000" dirty="0"/>
              <a:t>	</a:t>
            </a:r>
            <a:r>
              <a:rPr lang="en-US" sz="2000" dirty="0" smtClean="0"/>
              <a:t>salt, graphite, diamond, and gold.</a:t>
            </a:r>
            <a:endParaRPr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600" dirty="0"/>
          </a:p>
        </p:txBody>
      </p:sp>
      <p:sp>
        <p:nvSpPr>
          <p:cNvPr id="105" name="Google Shape;105;p12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8. DENSITY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1349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Numerically equal to specific Gravity(SG)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Density is a property of all matter that is the ratio of an object’s mass to its volume.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Based on a bucket of AG(SG10), which weighs 10x more than a bucket of water (SG1).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4681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9. DISTINCTIVE PROPERTIES OF METALS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5715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b="0" i="0" dirty="0" smtClean="0"/>
              <a:t>Some minerals can be recognized by other distinctive properties.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0695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ctrTitle" idx="4294967295"/>
          </p:nvPr>
        </p:nvSpPr>
        <p:spPr>
          <a:xfrm>
            <a:off x="2988249" y="1354750"/>
            <a:ext cx="5724235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ABE33F"/>
                </a:solidFill>
              </a:rPr>
              <a:t>MINERAL GROUPS</a:t>
            </a:r>
            <a:endParaRPr sz="6000" dirty="0">
              <a:solidFill>
                <a:srgbClr val="ABE33F"/>
              </a:solidFill>
            </a:endParaRPr>
          </a:p>
        </p:txBody>
      </p:sp>
      <p:grpSp>
        <p:nvGrpSpPr>
          <p:cNvPr id="112" name="Google Shape;112;p13"/>
          <p:cNvGrpSpPr/>
          <p:nvPr/>
        </p:nvGrpSpPr>
        <p:grpSpPr>
          <a:xfrm>
            <a:off x="685613" y="1814387"/>
            <a:ext cx="1512762" cy="1433896"/>
            <a:chOff x="5300400" y="3670175"/>
            <a:chExt cx="421300" cy="399325"/>
          </a:xfrm>
        </p:grpSpPr>
        <p:sp>
          <p:nvSpPr>
            <p:cNvPr id="113" name="Google Shape;113;p1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Google Shape;118;p13"/>
          <p:cNvSpPr/>
          <p:nvPr/>
        </p:nvSpPr>
        <p:spPr>
          <a:xfrm>
            <a:off x="1850372" y="1562101"/>
            <a:ext cx="957630" cy="859666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5505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281269" y="1898424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1. SILICATES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324214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err="1" smtClean="0"/>
              <a:t>Silicons</a:t>
            </a:r>
            <a:r>
              <a:rPr lang="en-US" b="0" i="0" dirty="0" smtClean="0"/>
              <a:t> and oxygen combine to form a structure called the silicon-oxygen tetrahedron. This silicon-oxygen tetrahedron provides the framework of every silicate mineral.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53782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281269" y="1898424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2. CARBONATES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45600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Minerals that contain the elements carbon, oxygen and one or more other metallic elements.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99864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281269" y="1898424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3. OXIDES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035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ctrTitle" idx="4294967295"/>
          </p:nvPr>
        </p:nvSpPr>
        <p:spPr>
          <a:xfrm>
            <a:off x="2988249" y="1354750"/>
            <a:ext cx="5724235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ABE33F"/>
                </a:solidFill>
              </a:rPr>
              <a:t>PROPERTIES OF MINERALS</a:t>
            </a:r>
            <a:endParaRPr sz="6000" dirty="0">
              <a:solidFill>
                <a:srgbClr val="ABE33F"/>
              </a:solidFill>
            </a:endParaRPr>
          </a:p>
        </p:txBody>
      </p:sp>
      <p:grpSp>
        <p:nvGrpSpPr>
          <p:cNvPr id="112" name="Google Shape;112;p13"/>
          <p:cNvGrpSpPr/>
          <p:nvPr/>
        </p:nvGrpSpPr>
        <p:grpSpPr>
          <a:xfrm>
            <a:off x="685613" y="1814387"/>
            <a:ext cx="1512762" cy="1433896"/>
            <a:chOff x="5300400" y="3670175"/>
            <a:chExt cx="421300" cy="399325"/>
          </a:xfrm>
        </p:grpSpPr>
        <p:sp>
          <p:nvSpPr>
            <p:cNvPr id="113" name="Google Shape;113;p1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" name="Google Shape;118;p13"/>
          <p:cNvSpPr/>
          <p:nvPr/>
        </p:nvSpPr>
        <p:spPr>
          <a:xfrm>
            <a:off x="1850372" y="1562101"/>
            <a:ext cx="957630" cy="859666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Minerals that contain oxygen and one or more other elements, which are usually metals.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17837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281269" y="1898424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4. SULFATES AND SULFIDES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28320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Minerals that contain the element sulfur.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20234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281269" y="1898424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5. HALIDES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7510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628291" y="2601876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Minerals that contain a halogen ion plus one or more other element.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35473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281269" y="1898424"/>
            <a:ext cx="645517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6. NATIVE ELEMENTS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62220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731033" y="2468312"/>
            <a:ext cx="6426647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Minerals that exist in relativity pure form.</a:t>
            </a:r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12676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4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305" name="Google Shape;305;p34"/>
          <p:cNvSpPr txBox="1">
            <a:spLocks noGrp="1"/>
          </p:cNvSpPr>
          <p:nvPr>
            <p:ph type="subTitle" idx="4294967295"/>
          </p:nvPr>
        </p:nvSpPr>
        <p:spPr>
          <a:xfrm>
            <a:off x="3064700" y="2636358"/>
            <a:ext cx="5533800" cy="21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 smtClean="0"/>
              <a:t>Any questions?</a:t>
            </a:r>
            <a:endParaRPr sz="3600" b="1" dirty="0" smtClean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dirty="0" smtClean="0"/>
              <a:t>EDUCADEMY</a:t>
            </a:r>
            <a:endParaRPr sz="1800" b="1" dirty="0"/>
          </a:p>
        </p:txBody>
      </p:sp>
      <p:grpSp>
        <p:nvGrpSpPr>
          <p:cNvPr id="306" name="Google Shape;306;p34"/>
          <p:cNvGrpSpPr/>
          <p:nvPr/>
        </p:nvGrpSpPr>
        <p:grpSpPr>
          <a:xfrm>
            <a:off x="685795" y="1814227"/>
            <a:ext cx="1681779" cy="1179949"/>
            <a:chOff x="559275" y="1683950"/>
            <a:chExt cx="466500" cy="327300"/>
          </a:xfrm>
        </p:grpSpPr>
        <p:sp>
          <p:nvSpPr>
            <p:cNvPr id="307" name="Google Shape;307;p34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4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309;p34"/>
          <p:cNvSpPr/>
          <p:nvPr/>
        </p:nvSpPr>
        <p:spPr>
          <a:xfrm>
            <a:off x="1681875" y="2683100"/>
            <a:ext cx="1274938" cy="1159802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3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37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ABE33F"/>
                </a:solidFill>
              </a:rPr>
              <a:t>1. LUSTER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833775" y="2314200"/>
            <a:ext cx="5476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I</a:t>
            </a:r>
            <a:r>
              <a:rPr lang="en" b="0" i="0" dirty="0" smtClean="0"/>
              <a:t>s used to describe how light is reflected from the surface of a mineral.</a:t>
            </a:r>
            <a:endParaRPr b="0" i="0" dirty="0"/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Classified into two:</a:t>
            </a:r>
            <a:endParaRPr dirty="0"/>
          </a:p>
        </p:txBody>
      </p:sp>
      <p:sp>
        <p:nvSpPr>
          <p:cNvPr id="138" name="Google Shape;138;p1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◆"/>
            </a:pPr>
            <a:r>
              <a:rPr lang="en" b="1" dirty="0" smtClean="0"/>
              <a:t>Metallic</a:t>
            </a:r>
          </a:p>
          <a:p>
            <a:pPr marL="76200" lvl="0" indent="0" algn="l" rtl="0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" dirty="0"/>
              <a:t>	</a:t>
            </a:r>
            <a:r>
              <a:rPr lang="en" dirty="0" smtClean="0"/>
              <a:t>Generally opaque, exhibits shine similar to a 	polished metal.</a:t>
            </a:r>
          </a:p>
          <a:p>
            <a:r>
              <a:rPr lang="en" b="1" dirty="0" smtClean="0"/>
              <a:t>Non-metallic</a:t>
            </a:r>
          </a:p>
          <a:p>
            <a:pPr marL="76200" indent="0">
              <a:buNone/>
            </a:pPr>
            <a:r>
              <a:rPr lang="en" dirty="0"/>
              <a:t>	</a:t>
            </a:r>
            <a:r>
              <a:rPr lang="en" dirty="0" smtClean="0"/>
              <a:t>vitreous(glasy); adamantine (diamond-like);	resinous, silky, pearly, dull(earthy), greasy.</a:t>
            </a:r>
            <a:endParaRPr dirty="0"/>
          </a:p>
        </p:txBody>
      </p:sp>
      <p:sp>
        <p:nvSpPr>
          <p:cNvPr id="139" name="Google Shape;139;p16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815525" y="18881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ABE33F"/>
                </a:solidFill>
              </a:rPr>
              <a:t>2</a:t>
            </a:r>
            <a:r>
              <a:rPr lang="en" dirty="0" smtClean="0">
                <a:solidFill>
                  <a:srgbClr val="ABE33F"/>
                </a:solidFill>
              </a:rPr>
              <a:t>. HARDNESS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435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body" idx="1"/>
          </p:nvPr>
        </p:nvSpPr>
        <p:spPr>
          <a:xfrm>
            <a:off x="1833775" y="2314200"/>
            <a:ext cx="5476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i="0" dirty="0" smtClean="0"/>
              <a:t>I</a:t>
            </a:r>
            <a:r>
              <a:rPr lang="en" b="0" i="0" dirty="0" smtClean="0"/>
              <a:t>s a measure of the resistance of a mineral to being scratched.</a:t>
            </a:r>
            <a:endParaRPr b="0" i="0" dirty="0"/>
          </a:p>
        </p:txBody>
      </p:sp>
      <p:sp>
        <p:nvSpPr>
          <p:cNvPr id="132" name="Google Shape;132;p1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9409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MOHS SCALE OF HARDNESS</a:t>
            </a:r>
            <a:endParaRPr dirty="0"/>
          </a:p>
        </p:txBody>
      </p:sp>
      <p:sp>
        <p:nvSpPr>
          <p:cNvPr id="138" name="Google Shape;138;p16"/>
          <p:cNvSpPr txBox="1">
            <a:spLocks noGrp="1"/>
          </p:cNvSpPr>
          <p:nvPr>
            <p:ph type="body" idx="1"/>
          </p:nvPr>
        </p:nvSpPr>
        <p:spPr>
          <a:xfrm>
            <a:off x="886650" y="1023055"/>
            <a:ext cx="8031319" cy="14735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◆"/>
            </a:pPr>
            <a:r>
              <a:rPr lang="en-US" b="1" dirty="0" err="1" smtClean="0"/>
              <a:t>Mohs</a:t>
            </a:r>
            <a:r>
              <a:rPr lang="en-US" b="1" dirty="0" smtClean="0"/>
              <a:t> Scale</a:t>
            </a:r>
          </a:p>
          <a:p>
            <a:pPr marL="76200" lvl="0" indent="0" algn="l" rtl="0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	</a:t>
            </a:r>
            <a:r>
              <a:rPr lang="en-US" dirty="0" smtClean="0"/>
              <a:t>Consists of 10 mineral arranged from 10(hardest)	to 1(softest).</a:t>
            </a:r>
            <a:endParaRPr dirty="0"/>
          </a:p>
        </p:txBody>
      </p:sp>
      <p:sp>
        <p:nvSpPr>
          <p:cNvPr id="139" name="Google Shape;139;p16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119" y="2383889"/>
            <a:ext cx="3493761" cy="264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4908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486</Words>
  <Application>Microsoft Office PowerPoint</Application>
  <PresentationFormat>On-screen Show (16:9)</PresentationFormat>
  <Paragraphs>97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Karla</vt:lpstr>
      <vt:lpstr>Raleway</vt:lpstr>
      <vt:lpstr>Wingdings</vt:lpstr>
      <vt:lpstr>Escalus template</vt:lpstr>
      <vt:lpstr>MINERALS</vt:lpstr>
      <vt:lpstr>MINERALS</vt:lpstr>
      <vt:lpstr>PROPERTIES OF MINERALS</vt:lpstr>
      <vt:lpstr>1. LUSTER</vt:lpstr>
      <vt:lpstr>PowerPoint Presentation</vt:lpstr>
      <vt:lpstr>Classified into two:</vt:lpstr>
      <vt:lpstr>2. HARDNESS</vt:lpstr>
      <vt:lpstr>PowerPoint Presentation</vt:lpstr>
      <vt:lpstr>MOHS SCALE OF HARDNESS</vt:lpstr>
      <vt:lpstr>3. COLOR</vt:lpstr>
      <vt:lpstr>PowerPoint Presentation</vt:lpstr>
      <vt:lpstr>4. STREAK</vt:lpstr>
      <vt:lpstr>PowerPoint Presentation</vt:lpstr>
      <vt:lpstr>5. CRYSTAL FORM</vt:lpstr>
      <vt:lpstr>PowerPoint Presentation</vt:lpstr>
      <vt:lpstr>6. CLEAVAGE</vt:lpstr>
      <vt:lpstr>PowerPoint Presentation</vt:lpstr>
      <vt:lpstr>7. FRACTURE</vt:lpstr>
      <vt:lpstr>PowerPoint Presentation</vt:lpstr>
      <vt:lpstr>8. DENSITY</vt:lpstr>
      <vt:lpstr>PowerPoint Presentation</vt:lpstr>
      <vt:lpstr>9. DISTINCTIVE PROPERTIES OF METALS</vt:lpstr>
      <vt:lpstr>PowerPoint Presentation</vt:lpstr>
      <vt:lpstr>MINERAL GROUPS</vt:lpstr>
      <vt:lpstr>1. SILICATES</vt:lpstr>
      <vt:lpstr>PowerPoint Presentation</vt:lpstr>
      <vt:lpstr>2. CARBONATES</vt:lpstr>
      <vt:lpstr>PowerPoint Presentation</vt:lpstr>
      <vt:lpstr>3. OXIDES</vt:lpstr>
      <vt:lpstr>PowerPoint Presentation</vt:lpstr>
      <vt:lpstr>4. SULFATES AND SULFIDES</vt:lpstr>
      <vt:lpstr>PowerPoint Presentation</vt:lpstr>
      <vt:lpstr>5. HALIDES</vt:lpstr>
      <vt:lpstr>PowerPoint Presentation</vt:lpstr>
      <vt:lpstr>6. NATIVE ELEMENTS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MINERALS AND ROCKS</dc:title>
  <cp:lastModifiedBy>jeansalvatierra@outlook.com</cp:lastModifiedBy>
  <cp:revision>8</cp:revision>
  <dcterms:modified xsi:type="dcterms:W3CDTF">2019-07-28T11:23:08Z</dcterms:modified>
</cp:coreProperties>
</file>